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9" r:id="rId2"/>
    <p:sldId id="294" r:id="rId3"/>
    <p:sldId id="300" r:id="rId4"/>
    <p:sldId id="418" r:id="rId5"/>
    <p:sldId id="410" r:id="rId6"/>
    <p:sldId id="270" r:id="rId7"/>
    <p:sldId id="419" r:id="rId8"/>
    <p:sldId id="411" r:id="rId9"/>
    <p:sldId id="420" r:id="rId10"/>
    <p:sldId id="429" r:id="rId11"/>
    <p:sldId id="421" r:id="rId12"/>
    <p:sldId id="412" r:id="rId13"/>
    <p:sldId id="272" r:id="rId14"/>
    <p:sldId id="289" r:id="rId15"/>
    <p:sldId id="302" r:id="rId16"/>
    <p:sldId id="279" r:id="rId17"/>
    <p:sldId id="422" r:id="rId18"/>
    <p:sldId id="428" r:id="rId19"/>
    <p:sldId id="423" r:id="rId20"/>
    <p:sldId id="425" r:id="rId21"/>
    <p:sldId id="426" r:id="rId22"/>
    <p:sldId id="299" r:id="rId23"/>
    <p:sldId id="415" r:id="rId24"/>
    <p:sldId id="266" r:id="rId25"/>
  </p:sldIdLst>
  <p:sldSz cx="9144000" cy="6858000" type="screen4x3"/>
  <p:notesSz cx="6797675" cy="9872663"/>
  <p:custDataLst>
    <p:tags r:id="rId2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2">
          <p15:clr>
            <a:srgbClr val="A4A3A4"/>
          </p15:clr>
        </p15:guide>
        <p15:guide id="2" orient="horz" pos="786">
          <p15:clr>
            <a:srgbClr val="A4A3A4"/>
          </p15:clr>
        </p15:guide>
        <p15:guide id="3" orient="horz" pos="3752">
          <p15:clr>
            <a:srgbClr val="A4A3A4"/>
          </p15:clr>
        </p15:guide>
        <p15:guide id="4" orient="horz" pos="4026">
          <p15:clr>
            <a:srgbClr val="A4A3A4"/>
          </p15:clr>
        </p15:guide>
        <p15:guide id="5" orient="horz" pos="106">
          <p15:clr>
            <a:srgbClr val="A4A3A4"/>
          </p15:clr>
        </p15:guide>
        <p15:guide id="6" pos="2880">
          <p15:clr>
            <a:srgbClr val="A4A3A4"/>
          </p15:clr>
        </p15:guide>
        <p15:guide id="7" pos="249">
          <p15:clr>
            <a:srgbClr val="A4A3A4"/>
          </p15:clr>
        </p15:guide>
        <p15:guide id="8" pos="5509">
          <p15:clr>
            <a:srgbClr val="A4A3A4"/>
          </p15:clr>
        </p15:guide>
        <p15:guide id="9" pos="2949">
          <p15:clr>
            <a:srgbClr val="A4A3A4"/>
          </p15:clr>
        </p15:guide>
        <p15:guide id="10" pos="28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egert Stefanie" initials="SS" lastIdx="1" clrIdx="0">
    <p:extLst>
      <p:ext uri="{19B8F6BF-5375-455C-9EA6-DF929625EA0E}">
        <p15:presenceInfo xmlns:p15="http://schemas.microsoft.com/office/powerpoint/2012/main" userId="S-1-5-21-2787641519-3532497058-5145409-1144" providerId="AD"/>
      </p:ext>
    </p:extLst>
  </p:cmAuthor>
  <p:cmAuthor id="2" name="Schultz Kerstin" initials="SK" lastIdx="1" clrIdx="1">
    <p:extLst>
      <p:ext uri="{19B8F6BF-5375-455C-9EA6-DF929625EA0E}">
        <p15:presenceInfo xmlns:p15="http://schemas.microsoft.com/office/powerpoint/2012/main" userId="S-1-5-21-2787641519-3532497058-5145409-41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8080"/>
    <a:srgbClr val="339966"/>
    <a:srgbClr val="0099FF"/>
    <a:srgbClr val="009999"/>
    <a:srgbClr val="FF00FF"/>
    <a:srgbClr val="00FF00"/>
    <a:srgbClr val="FF6600"/>
    <a:srgbClr val="00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61" autoAdjust="0"/>
    <p:restoredTop sz="94673" autoAdjust="0"/>
  </p:normalViewPr>
  <p:slideViewPr>
    <p:cSldViewPr snapToGrid="0" snapToObjects="1">
      <p:cViewPr varScale="1">
        <p:scale>
          <a:sx n="157" d="100"/>
          <a:sy n="157" d="100"/>
        </p:scale>
        <p:origin x="2648" y="160"/>
      </p:cViewPr>
      <p:guideLst>
        <p:guide orient="horz" pos="692"/>
        <p:guide orient="horz" pos="786"/>
        <p:guide orient="horz" pos="3752"/>
        <p:guide orient="horz" pos="4026"/>
        <p:guide orient="horz" pos="106"/>
        <p:guide pos="2880"/>
        <p:guide pos="249"/>
        <p:guide pos="5509"/>
        <p:guide pos="2949"/>
        <p:guide pos="28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-3816" y="-78"/>
      </p:cViewPr>
      <p:guideLst>
        <p:guide orient="horz" pos="3110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41F89-62E0-4878-9D2C-25451CEDF5FD}" type="datetimeFigureOut">
              <a:rPr lang="de-DE" smtClean="0"/>
              <a:t>03.11.22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63A6B-BFD9-4112-B0B3-3DE131EC54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4679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CD77B-8327-4F0D-9503-2EB37784C396}" type="datetimeFigureOut">
              <a:rPr lang="de-DE" smtClean="0"/>
              <a:t>03.11.22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CF0C2-5947-4F99-BAC1-70BEDFF82D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812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jp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3.jp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jp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3.jp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3.jp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3.jp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3.jp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3.jp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431179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2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50350" cy="6854825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ctr">
              <a:defRPr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noProof="0" dirty="0"/>
              <a:t>Bild durch Klicken auf Symbol hinzufügen</a:t>
            </a:r>
            <a:br>
              <a:rPr lang="de-DE" noProof="0" dirty="0"/>
            </a:br>
            <a:br>
              <a:rPr lang="de-DE" noProof="0" dirty="0"/>
            </a:br>
            <a:br>
              <a:rPr lang="de-DE" noProof="0" dirty="0"/>
            </a:br>
            <a:br>
              <a:rPr lang="de-DE" noProof="0" dirty="0"/>
            </a:br>
            <a:endParaRPr lang="de-DE" noProof="0" dirty="0"/>
          </a:p>
        </p:txBody>
      </p:sp>
      <p:sp>
        <p:nvSpPr>
          <p:cNvPr id="8" name="Textplatzhalt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267200"/>
            <a:ext cx="9144000" cy="2590800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vert="horz"/>
          <a:lstStyle>
            <a:lvl1pPr>
              <a:defRPr b="0" i="0">
                <a:latin typeface="Arial"/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9" name="ClipArt-Platzhalter 34"/>
          <p:cNvSpPr>
            <a:spLocks noGrp="1"/>
          </p:cNvSpPr>
          <p:nvPr>
            <p:ph type="clipArt" sz="quarter" idx="17" hasCustomPrompt="1"/>
          </p:nvPr>
        </p:nvSpPr>
        <p:spPr>
          <a:xfrm>
            <a:off x="6624000" y="3824287"/>
            <a:ext cx="2520000" cy="93240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 vert="horz"/>
          <a:lstStyle>
            <a:lvl1pPr>
              <a:defRPr/>
            </a:lvl1pPr>
          </a:lstStyle>
          <a:p>
            <a:pPr lvl="0"/>
            <a:r>
              <a:rPr lang="de-DE" noProof="0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288" y="4835838"/>
            <a:ext cx="6048000" cy="92333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PräsentationsTitel</a:t>
            </a:r>
            <a:r>
              <a:rPr lang="de-DE" dirty="0"/>
              <a:t>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95288" y="5817566"/>
            <a:ext cx="6048000" cy="270843"/>
          </a:xfrm>
        </p:spPr>
        <p:txBody>
          <a:bodyPr anchor="t"/>
          <a:lstStyle>
            <a:lvl1pPr marL="0" indent="0" algn="l">
              <a:spcAft>
                <a:spcPts val="0"/>
              </a:spcAft>
              <a:buNone/>
              <a:defRPr lang="de-DE" sz="1600" b="0" kern="1200" cap="none" baseline="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Subline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827539" y="6446750"/>
            <a:ext cx="917999" cy="276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40EB09-937E-4A95-BA4F-CB14DB04DCAD}" type="datetime1">
              <a:rPr lang="de-DE" smtClean="0"/>
              <a:t>03.11.22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96000" y="6516000"/>
            <a:ext cx="5886000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© 2019 Verbraucherzentrale Sachsen e.V.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053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: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3841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2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304925"/>
            <a:ext cx="9150350" cy="55499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ctr">
              <a:defRPr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noProof="0" dirty="0"/>
              <a:t>Bild durch Klicken auf Symbol hinzufügen</a:t>
            </a:r>
            <a:br>
              <a:rPr lang="de-DE" noProof="0" dirty="0"/>
            </a:br>
            <a:br>
              <a:rPr lang="de-DE" noProof="0" dirty="0"/>
            </a:br>
            <a:br>
              <a:rPr lang="de-DE" noProof="0" dirty="0"/>
            </a:br>
            <a:br>
              <a:rPr lang="de-DE" noProof="0" dirty="0"/>
            </a:br>
            <a:endParaRPr lang="de-DE" noProof="0" dirty="0"/>
          </a:p>
        </p:txBody>
      </p:sp>
      <p:sp>
        <p:nvSpPr>
          <p:cNvPr id="11" name="Textplatzhalt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391274"/>
            <a:ext cx="9144000" cy="466725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vert="horz"/>
          <a:lstStyle>
            <a:lvl1pPr>
              <a:defRPr b="0" i="0">
                <a:latin typeface="Arial"/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6000" y="632081"/>
            <a:ext cx="8349538" cy="46166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438900" y="6445702"/>
            <a:ext cx="879899" cy="276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9C3147-0784-4C67-B2D9-E22FC9D26FE1}" type="datetime1">
              <a:rPr lang="de-DE" smtClean="0"/>
              <a:t>03.11.22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96000" y="6514952"/>
            <a:ext cx="5886000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© 2019 Verbraucherzentrale Sachsen e.V.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318800" y="6514952"/>
            <a:ext cx="380400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777AF0-6F9E-4FA1-95B5-C7A94C1869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ClipArt-Platzhalter 34"/>
          <p:cNvSpPr>
            <a:spLocks noGrp="1" noChangeAspect="1"/>
          </p:cNvSpPr>
          <p:nvPr>
            <p:ph type="clipArt" sz="quarter" idx="18" hasCustomPrompt="1"/>
          </p:nvPr>
        </p:nvSpPr>
        <p:spPr>
          <a:xfrm>
            <a:off x="7925305" y="6175574"/>
            <a:ext cx="1218695" cy="45360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 vert="horz"/>
          <a:lstStyle>
            <a:lvl1pPr>
              <a:defRPr/>
            </a:lvl1pPr>
          </a:lstStyle>
          <a:p>
            <a:pPr lvl="0"/>
            <a:r>
              <a:rPr lang="de-DE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25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: Farb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0862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platzhalt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"/>
            <a:ext cx="9144000" cy="6391274"/>
          </a:xfrm>
          <a:prstGeom prst="rect">
            <a:avLst/>
          </a:prstGeom>
          <a:solidFill>
            <a:schemeClr val="accent1"/>
          </a:solidFill>
        </p:spPr>
        <p:txBody>
          <a:bodyPr vert="horz"/>
          <a:lstStyle>
            <a:lvl1pPr>
              <a:defRPr b="0" i="0">
                <a:latin typeface="Arial"/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1" name="Textplatzhalt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391274"/>
            <a:ext cx="9144000" cy="466725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vert="horz"/>
          <a:lstStyle>
            <a:lvl1pPr>
              <a:defRPr b="0" i="0">
                <a:latin typeface="Arial"/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438900" y="6514952"/>
            <a:ext cx="879899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7EB346-E6BE-42DB-BCCD-D30667C9AF12}" type="datetime1">
              <a:rPr lang="de-DE" smtClean="0"/>
              <a:t>03.11.22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96000" y="6514952"/>
            <a:ext cx="5886000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© 2019 Verbraucherzentrale Sachsen e.V.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318800" y="6514952"/>
            <a:ext cx="380400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777AF0-6F9E-4FA1-95B5-C7A94C1869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6000" y="2981665"/>
            <a:ext cx="7308000" cy="46166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14" name="ClipArt-Platzhalter 34"/>
          <p:cNvSpPr>
            <a:spLocks noGrp="1" noChangeAspect="1"/>
          </p:cNvSpPr>
          <p:nvPr>
            <p:ph type="clipArt" sz="quarter" idx="18" hasCustomPrompt="1"/>
          </p:nvPr>
        </p:nvSpPr>
        <p:spPr>
          <a:xfrm>
            <a:off x="7925305" y="6175574"/>
            <a:ext cx="1218695" cy="45360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 vert="horz"/>
          <a:lstStyle>
            <a:lvl1pPr>
              <a:defRPr/>
            </a:lvl1pPr>
          </a:lstStyle>
          <a:p>
            <a:pPr lvl="0"/>
            <a:r>
              <a:rPr lang="de-DE" noProof="0" dirty="0"/>
              <a:t> 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601A89C2-607E-4F28-9BB2-2032ED021AD4}"/>
              </a:ext>
            </a:extLst>
          </p:cNvPr>
          <p:cNvSpPr txBox="1">
            <a:spLocks/>
          </p:cNvSpPr>
          <p:nvPr userDrawn="1"/>
        </p:nvSpPr>
        <p:spPr>
          <a:xfrm>
            <a:off x="6438900" y="6445702"/>
            <a:ext cx="879899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14.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393623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824302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391274"/>
            <a:ext cx="9144000" cy="466725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vert="horz"/>
          <a:lstStyle>
            <a:lvl1pPr>
              <a:defRPr b="0" i="0">
                <a:latin typeface="Arial"/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6000" y="632081"/>
            <a:ext cx="8349538" cy="46166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96000" y="1243965"/>
            <a:ext cx="8349538" cy="4712335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de-DE" dirty="0"/>
              <a:t>Inhalt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3BD53-BC13-4754-AB47-F13B9BB80518}" type="datetime1">
              <a:rPr lang="de-DE" smtClean="0"/>
              <a:t>03.11.22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© 2019 Verbraucherzentrale Sachsen e.V.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777AF0-6F9E-4FA1-95B5-C7A94C1869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ClipArt-Platzhalter 34"/>
          <p:cNvSpPr>
            <a:spLocks noGrp="1" noChangeAspect="1"/>
          </p:cNvSpPr>
          <p:nvPr>
            <p:ph type="clipArt" sz="quarter" idx="18" hasCustomPrompt="1"/>
          </p:nvPr>
        </p:nvSpPr>
        <p:spPr>
          <a:xfrm>
            <a:off x="7925305" y="6175574"/>
            <a:ext cx="1218695" cy="45360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 vert="horz"/>
          <a:lstStyle>
            <a:lvl1pPr>
              <a:defRPr/>
            </a:lvl1pPr>
          </a:lstStyle>
          <a:p>
            <a:pPr lvl="0"/>
            <a:r>
              <a:rPr lang="de-DE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247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57580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391274"/>
            <a:ext cx="9144000" cy="466725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vert="horz"/>
          <a:lstStyle>
            <a:lvl1pPr>
              <a:defRPr b="0" i="0">
                <a:latin typeface="Arial"/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6000" y="632081"/>
            <a:ext cx="8349538" cy="46166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96000" y="1243965"/>
            <a:ext cx="4071225" cy="4712335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de-DE" dirty="0"/>
              <a:t>Inhalt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015742-8A45-46EC-9773-5430BD2318E4}" type="datetime1">
              <a:rPr lang="de-DE" smtClean="0"/>
              <a:t>03.11.22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© 2019 Verbraucherzentrale Sachsen e.V.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777AF0-6F9E-4FA1-95B5-C7A94C1869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9" hasCustomPrompt="1"/>
          </p:nvPr>
        </p:nvSpPr>
        <p:spPr>
          <a:xfrm>
            <a:off x="4681538" y="1243965"/>
            <a:ext cx="4064000" cy="47123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ClipArt-Platzhalter 34"/>
          <p:cNvSpPr>
            <a:spLocks noGrp="1" noChangeAspect="1"/>
          </p:cNvSpPr>
          <p:nvPr>
            <p:ph type="clipArt" sz="quarter" idx="18" hasCustomPrompt="1"/>
          </p:nvPr>
        </p:nvSpPr>
        <p:spPr>
          <a:xfrm>
            <a:off x="7925305" y="6175574"/>
            <a:ext cx="1218695" cy="45360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 vert="horz"/>
          <a:lstStyle>
            <a:lvl1pPr>
              <a:defRPr/>
            </a:lvl1pPr>
          </a:lstStyle>
          <a:p>
            <a:pPr lvl="0"/>
            <a:r>
              <a:rPr lang="de-DE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146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,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00806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391274"/>
            <a:ext cx="9144000" cy="466725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vert="horz"/>
          <a:lstStyle>
            <a:lvl1pPr>
              <a:defRPr b="0" i="0">
                <a:latin typeface="Arial"/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6000" y="632081"/>
            <a:ext cx="8349538" cy="46166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96000" y="1243965"/>
            <a:ext cx="4071225" cy="4712335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de-DE" dirty="0"/>
              <a:t>Inhalt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F3944B-CDAD-4AE9-B968-F74E92E7BD4A}" type="datetime1">
              <a:rPr lang="de-DE" smtClean="0"/>
              <a:t>03.11.22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© 2019 Verbraucherzentrale Sachsen e.V.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777AF0-6F9E-4FA1-95B5-C7A94C1869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19" hasCustomPrompt="1"/>
          </p:nvPr>
        </p:nvSpPr>
        <p:spPr>
          <a:xfrm>
            <a:off x="4681538" y="1247776"/>
            <a:ext cx="4064000" cy="4708524"/>
          </a:xfrm>
        </p:spPr>
        <p:txBody>
          <a:bodyPr anchor="ctr">
            <a:noAutofit/>
          </a:bodyPr>
          <a:lstStyle>
            <a:lvl1pPr algn="ctr">
              <a:defRPr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Bild oder Grafik durch Klicken auf das entsprechende Symbol einfügen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1" name="ClipArt-Platzhalter 34"/>
          <p:cNvSpPr>
            <a:spLocks noGrp="1" noChangeAspect="1"/>
          </p:cNvSpPr>
          <p:nvPr>
            <p:ph type="clipArt" sz="quarter" idx="18" hasCustomPrompt="1"/>
          </p:nvPr>
        </p:nvSpPr>
        <p:spPr>
          <a:xfrm>
            <a:off x="7925305" y="6175574"/>
            <a:ext cx="1218695" cy="45360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 vert="horz"/>
          <a:lstStyle>
            <a:lvl1pPr>
              <a:defRPr/>
            </a:lvl1pPr>
          </a:lstStyle>
          <a:p>
            <a:pPr lvl="0"/>
            <a:r>
              <a:rPr lang="de-DE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140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 +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47461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391274"/>
            <a:ext cx="9144000" cy="466725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vert="horz"/>
          <a:lstStyle>
            <a:lvl1pPr>
              <a:defRPr b="0" i="0">
                <a:latin typeface="Arial"/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8" name="ClipArt-Platzhalter 34"/>
          <p:cNvSpPr>
            <a:spLocks noGrp="1" noChangeAspect="1"/>
          </p:cNvSpPr>
          <p:nvPr>
            <p:ph type="clipArt" sz="quarter" idx="18" hasCustomPrompt="1"/>
          </p:nvPr>
        </p:nvSpPr>
        <p:spPr>
          <a:xfrm>
            <a:off x="7925305" y="6175574"/>
            <a:ext cx="1218695" cy="45360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 vert="horz"/>
          <a:lstStyle>
            <a:lvl1pPr>
              <a:defRPr/>
            </a:lvl1pPr>
          </a:lstStyle>
          <a:p>
            <a:pPr lvl="0"/>
            <a:r>
              <a:rPr lang="de-DE" noProof="0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6000" y="632081"/>
            <a:ext cx="8349538" cy="46166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CC3426-2C25-4D51-A8F8-79C7E4E3DEC5}" type="datetime1">
              <a:rPr lang="de-DE" smtClean="0"/>
              <a:t>03.11.22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© 2019 Verbraucherzentrale Sachsen e.V.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777AF0-6F9E-4FA1-95B5-C7A94C1869B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99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118714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platzhalter 3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9144000" cy="4267199"/>
          </a:xfrm>
          <a:prstGeom prst="rect">
            <a:avLst/>
          </a:prstGeom>
          <a:solidFill>
            <a:schemeClr val="accent1"/>
          </a:solidFill>
        </p:spPr>
        <p:txBody>
          <a:bodyPr vert="horz"/>
          <a:lstStyle>
            <a:lvl1pPr>
              <a:defRPr b="0" i="0">
                <a:latin typeface="Arial"/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0" name="Textplatzhalt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267200"/>
            <a:ext cx="9144000" cy="2590800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vert="horz"/>
          <a:lstStyle>
            <a:lvl1pPr>
              <a:defRPr b="0" i="0">
                <a:latin typeface="Arial"/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96000" y="4795067"/>
            <a:ext cx="6048000" cy="236988"/>
          </a:xfrm>
        </p:spPr>
        <p:txBody>
          <a:bodyPr/>
          <a:lstStyle>
            <a:lvl1pPr>
              <a:defRPr sz="1400" b="0" cap="none" baseline="0">
                <a:solidFill>
                  <a:schemeClr val="bg1"/>
                </a:solidFill>
              </a:defRPr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de-DE" dirty="0"/>
              <a:t>Informationen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865639" y="6516000"/>
            <a:ext cx="879899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1B4D4-3D5E-4D8C-87E2-F226E0E36665}" type="datetime1">
              <a:rPr lang="de-DE" smtClean="0"/>
              <a:t>03.11.22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© 2019 Verbraucherzentrale Sachsen e.V.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6000" y="4485275"/>
            <a:ext cx="6048000" cy="215444"/>
          </a:xfrm>
        </p:spPr>
        <p:txBody>
          <a:bodyPr/>
          <a:lstStyle>
            <a:lvl1pPr>
              <a:defRPr sz="14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12" name="ClipArt-Platzhalter 34"/>
          <p:cNvSpPr>
            <a:spLocks noGrp="1"/>
          </p:cNvSpPr>
          <p:nvPr>
            <p:ph type="clipArt" sz="quarter" idx="17" hasCustomPrompt="1"/>
          </p:nvPr>
        </p:nvSpPr>
        <p:spPr>
          <a:xfrm>
            <a:off x="6624000" y="3824287"/>
            <a:ext cx="2520000" cy="932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txBody>
          <a:bodyPr vert="horz"/>
          <a:lstStyle>
            <a:lvl1pPr>
              <a:defRPr/>
            </a:lvl1pPr>
          </a:lstStyle>
          <a:p>
            <a:pPr lvl="0"/>
            <a:r>
              <a:rPr lang="de-DE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81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8075309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1" imgW="270" imgH="270" progId="TCLayout.ActiveDocument.1">
                  <p:embed/>
                </p:oleObj>
              </mc:Choice>
              <mc:Fallback>
                <p:oleObj name="think-cell Foli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6000" y="632081"/>
            <a:ext cx="8349538" cy="46166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de-DE" dirty="0"/>
              <a:t>Titel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6000" y="1243965"/>
            <a:ext cx="8349538" cy="1831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de-DE" dirty="0"/>
              <a:t>Inhalt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438900" y="6516000"/>
            <a:ext cx="879899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31A845-0729-44E2-B10E-D81B7B661C93}" type="datetime1">
              <a:rPr lang="de-DE" smtClean="0"/>
              <a:t>03.11.22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6000" y="6516000"/>
            <a:ext cx="5885738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© 2019 Verbraucherzentrale Sachsen e.V.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318800" y="6516000"/>
            <a:ext cx="3804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777AF0-6F9E-4FA1-95B5-C7A94C1869B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84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0" r:id="rId4"/>
    <p:sldLayoutId id="2147483657" r:id="rId5"/>
    <p:sldLayoutId id="2147483658" r:id="rId6"/>
    <p:sldLayoutId id="2147483659" r:id="rId7"/>
    <p:sldLayoutId id="2147483661" r:id="rId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lang="de-DE" sz="3000" b="1" i="0" kern="1200" cap="all" baseline="0" dirty="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lang="de-DE" sz="1800" b="1" kern="1200" cap="all" baseline="0" dirty="0" smtClean="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lang="de-DE" sz="1800" kern="1200" dirty="0" smtClean="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360000" indent="-252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de-DE" sz="1800" kern="1200" dirty="0" smtClean="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612000" indent="-252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de-DE" sz="1800" kern="1200" dirty="0" smtClean="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4pPr>
      <a:lvl5pPr marL="360000" indent="-324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Tx/>
        <a:buBlip>
          <a:blip r:embed="rId13"/>
        </a:buBlip>
        <a:defRPr lang="de-DE" sz="1800" kern="1200" dirty="0" smtClean="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verbraucherzentrale-energieberatung.de/mit-wenig-aufwand-energie-sparen/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verbraucherzentrale-energieberatung.de/veranstaltungen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" r="5504"/>
          <a:stretch>
            <a:fillRect/>
          </a:stretch>
        </p:blipFill>
        <p:spPr/>
      </p:pic>
      <p:sp>
        <p:nvSpPr>
          <p:cNvPr id="14" name="Textplatzhalt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5" name="ClipArt-Platzhalter 14"/>
          <p:cNvSpPr>
            <a:spLocks noGrp="1"/>
          </p:cNvSpPr>
          <p:nvPr>
            <p:ph type="clipArt" sz="quarter" idx="17"/>
          </p:nvPr>
        </p:nvSpPr>
        <p:spPr/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395287" y="4902100"/>
            <a:ext cx="8523425" cy="923330"/>
          </a:xfrm>
        </p:spPr>
        <p:txBody>
          <a:bodyPr/>
          <a:lstStyle/>
          <a:p>
            <a:r>
              <a:rPr lang="de-DE" dirty="0"/>
              <a:t>Wie kommen Familien durch die </a:t>
            </a:r>
            <a:r>
              <a:rPr lang="de-DE" dirty="0" err="1"/>
              <a:t>energiekrise</a:t>
            </a:r>
            <a:r>
              <a:rPr lang="de-DE" dirty="0"/>
              <a:t>? 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396000" y="5894365"/>
            <a:ext cx="6228713" cy="455574"/>
          </a:xfrm>
        </p:spPr>
        <p:txBody>
          <a:bodyPr/>
          <a:lstStyle/>
          <a:p>
            <a:r>
              <a:rPr lang="de-DE" sz="1400" dirty="0"/>
              <a:t>Michael Hummel, Stellvertretender Vorstand Verbraucherzentrale Sachsen e.V.</a:t>
            </a:r>
          </a:p>
          <a:p>
            <a:endParaRPr lang="de-DE" sz="140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7827539" y="6516000"/>
            <a:ext cx="917999" cy="138499"/>
          </a:xfrm>
        </p:spPr>
        <p:txBody>
          <a:bodyPr/>
          <a:lstStyle/>
          <a:p>
            <a:fld id="{0B395877-F220-450F-93BF-91C02C5A8375}" type="datetime1">
              <a:rPr lang="de-DE" smtClean="0"/>
              <a:t>03.11.22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2019 Verbraucherzentrale Sachsen e.V.</a:t>
            </a:r>
          </a:p>
        </p:txBody>
      </p:sp>
      <p:sp>
        <p:nvSpPr>
          <p:cNvPr id="9" name="Textplatzhalter 5"/>
          <p:cNvSpPr txBox="1">
            <a:spLocks/>
          </p:cNvSpPr>
          <p:nvPr/>
        </p:nvSpPr>
        <p:spPr bwMode="auto">
          <a:xfrm>
            <a:off x="7673265" y="11862"/>
            <a:ext cx="1477085" cy="24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108000" rIns="39600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 kern="1200">
                <a:solidFill>
                  <a:srgbClr val="404040"/>
                </a:solidFill>
                <a:latin typeface="Arial"/>
                <a:ea typeface="MS PGothic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kern="1200">
                <a:solidFill>
                  <a:srgbClr val="404040"/>
                </a:solidFill>
                <a:latin typeface="Arial"/>
                <a:ea typeface="MS PGothic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rgbClr val="404040"/>
                </a:solidFill>
                <a:latin typeface="Arial"/>
                <a:ea typeface="MS PGothic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404040"/>
                </a:solidFill>
                <a:latin typeface="Arial"/>
                <a:ea typeface="MS PGothic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404040"/>
                </a:solidFill>
                <a:latin typeface="Arial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altLang="de-DE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Bild:Fotolia</a:t>
            </a:r>
            <a:r>
              <a:rPr lang="de-DE" altLang="de-DE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/william87</a:t>
            </a:r>
          </a:p>
        </p:txBody>
      </p:sp>
    </p:spTree>
    <p:extLst>
      <p:ext uri="{BB962C8B-B14F-4D97-AF65-F5344CB8AC3E}">
        <p14:creationId xmlns:p14="http://schemas.microsoft.com/office/powerpoint/2010/main" val="390285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kt 36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50344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C00000"/>
                </a:solidFill>
              </a:rPr>
              <a:t>gaspreisbremse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96000" y="1243965"/>
            <a:ext cx="8349538" cy="4493538"/>
          </a:xfrm>
        </p:spPr>
        <p:txBody>
          <a:bodyPr/>
          <a:lstStyle/>
          <a:p>
            <a:endParaRPr lang="de-DE" b="0" cap="none" dirty="0"/>
          </a:p>
          <a:p>
            <a:r>
              <a:rPr lang="de-DE" cap="none" dirty="0">
                <a:solidFill>
                  <a:srgbClr val="0070C0"/>
                </a:solidFill>
              </a:rPr>
              <a:t>Berechnungen zufolge liegt die Entlastung </a:t>
            </a:r>
          </a:p>
          <a:p>
            <a:endParaRPr lang="de-DE" cap="none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cap="none" dirty="0">
                <a:solidFill>
                  <a:srgbClr val="0070C0"/>
                </a:solidFill>
              </a:rPr>
              <a:t>für eine Familie mit einem Gasverbrauch von 20.000 kWh bei ungefähr 1.366 Euro pro Jahr,</a:t>
            </a:r>
          </a:p>
          <a:p>
            <a:endParaRPr lang="de-DE" b="0" cap="none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cap="none" dirty="0">
                <a:solidFill>
                  <a:srgbClr val="0070C0"/>
                </a:solidFill>
              </a:rPr>
              <a:t>für Single-Haushalte bei einem Verbrauch von 5.000 kWh bei rund 342 Euro,</a:t>
            </a:r>
          </a:p>
          <a:p>
            <a:endParaRPr lang="de-DE" b="0" cap="none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cap="none" dirty="0">
                <a:solidFill>
                  <a:srgbClr val="0070C0"/>
                </a:solidFill>
              </a:rPr>
              <a:t>für Paare bei einem Verbrauch von 12.000 kWh bei etwa 820 Euro.</a:t>
            </a:r>
          </a:p>
          <a:p>
            <a:endParaRPr lang="de-DE" sz="2200" cap="none" dirty="0"/>
          </a:p>
          <a:p>
            <a:endParaRPr lang="de-DE" dirty="0"/>
          </a:p>
          <a:p>
            <a:pPr lvl="1"/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6438900" y="6446750"/>
            <a:ext cx="879899" cy="276999"/>
          </a:xfrm>
        </p:spPr>
        <p:txBody>
          <a:bodyPr/>
          <a:lstStyle/>
          <a:p>
            <a:fld id="{6E961B7F-6125-4A69-AD0C-AE6157C11A48}" type="datetime1">
              <a:rPr lang="de-DE" smtClean="0"/>
              <a:t>03.11.22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2019 Verbraucherzentrale Sachsen e.V.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F0-6F9E-4FA1-95B5-C7A94C1869B6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13" name="Onlinebild-Platzhalter 12"/>
          <p:cNvSpPr>
            <a:spLocks noGrp="1"/>
          </p:cNvSpPr>
          <p:nvPr>
            <p:ph type="clipArt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12542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kt 36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50344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C00000"/>
                </a:solidFill>
              </a:rPr>
              <a:t>Landesprogramme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96000" y="1243965"/>
            <a:ext cx="8349538" cy="6020110"/>
          </a:xfrm>
        </p:spPr>
        <p:txBody>
          <a:bodyPr/>
          <a:lstStyle/>
          <a:p>
            <a:pPr lvl="0"/>
            <a:endParaRPr lang="de-DE" cap="none" dirty="0"/>
          </a:p>
          <a:p>
            <a:pPr lvl="0"/>
            <a:r>
              <a:rPr lang="de-DE" cap="none" dirty="0"/>
              <a:t>Ergänzend zu den Maßnahmen des Bundes schlägt die VZS folgende Landesprogramme vor:</a:t>
            </a:r>
            <a:endParaRPr lang="de-DE" b="0" cap="none" dirty="0"/>
          </a:p>
          <a:p>
            <a:pPr lvl="0"/>
            <a:endParaRPr lang="de-DE" b="0" cap="none" dirty="0"/>
          </a:p>
          <a:p>
            <a:pPr marL="342900" lvl="0" indent="-342900">
              <a:buFont typeface="+mj-lt"/>
              <a:buAutoNum type="arabicPeriod"/>
            </a:pPr>
            <a:r>
              <a:rPr lang="de-DE" b="0" cap="none" dirty="0"/>
              <a:t>Landesprogramm: sächsischer Härtefallfonds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b="0" cap="none" dirty="0"/>
              <a:t>Landesprogramm Energiesparoffensive Sachsen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b="0" cap="none" dirty="0"/>
              <a:t>Landesprogramm Sanierungsbonus für Bestandsgebäude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b="0" cap="none" dirty="0"/>
              <a:t>Förderung von Balkon-PV-Geräte</a:t>
            </a:r>
          </a:p>
          <a:p>
            <a:pPr lvl="0"/>
            <a:endParaRPr lang="de-DE" b="0" cap="none" dirty="0"/>
          </a:p>
          <a:p>
            <a:pPr lvl="0"/>
            <a:endParaRPr lang="de-DE" b="0" cap="none" dirty="0"/>
          </a:p>
          <a:p>
            <a:pPr lvl="0"/>
            <a:endParaRPr lang="de-DE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de-DE" b="0" cap="none" dirty="0"/>
          </a:p>
          <a:p>
            <a:endParaRPr lang="de-DE" b="0" cap="none" dirty="0"/>
          </a:p>
          <a:p>
            <a:endParaRPr lang="de-DE" sz="2200" cap="none" dirty="0"/>
          </a:p>
          <a:p>
            <a:endParaRPr lang="de-DE" dirty="0"/>
          </a:p>
          <a:p>
            <a:pPr lvl="1"/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6438900" y="6446750"/>
            <a:ext cx="879899" cy="276999"/>
          </a:xfrm>
        </p:spPr>
        <p:txBody>
          <a:bodyPr/>
          <a:lstStyle/>
          <a:p>
            <a:fld id="{6E961B7F-6125-4A69-AD0C-AE6157C11A48}" type="datetime1">
              <a:rPr lang="de-DE" smtClean="0"/>
              <a:t>03.11.22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2019 Verbraucherzentrale Sachsen e.V.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F0-6F9E-4FA1-95B5-C7A94C1869B6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13" name="Onlinebild-Platzhalter 12"/>
          <p:cNvSpPr>
            <a:spLocks noGrp="1"/>
          </p:cNvSpPr>
          <p:nvPr>
            <p:ph type="clipArt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175494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438900" y="6445702"/>
            <a:ext cx="879899" cy="276999"/>
          </a:xfrm>
        </p:spPr>
        <p:txBody>
          <a:bodyPr/>
          <a:lstStyle/>
          <a:p>
            <a:fld id="{F6E42B47-3A12-4C78-949F-7047A3612BFC}" type="datetime1">
              <a:rPr lang="de-DE" smtClean="0"/>
              <a:t>03.11.22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2019 Verbraucherzentrale Sachsen e.V.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F0-6F9E-4FA1-95B5-C7A94C1869B6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95999" y="2658500"/>
            <a:ext cx="8403443" cy="1107996"/>
          </a:xfrm>
        </p:spPr>
        <p:txBody>
          <a:bodyPr/>
          <a:lstStyle/>
          <a:p>
            <a:pPr algn="ctr"/>
            <a:r>
              <a:rPr lang="de-DE" sz="3600" dirty="0"/>
              <a:t>Unterstützung für </a:t>
            </a:r>
            <a:r>
              <a:rPr lang="de-DE" sz="3600" dirty="0" err="1"/>
              <a:t>verbraucher</a:t>
            </a:r>
            <a:r>
              <a:rPr lang="de-DE" sz="3600" dirty="0"/>
              <a:t> der </a:t>
            </a:r>
            <a:r>
              <a:rPr lang="de-DE" sz="3600" dirty="0" err="1"/>
              <a:t>region</a:t>
            </a:r>
            <a:endParaRPr lang="de-DE" sz="3600" dirty="0"/>
          </a:p>
        </p:txBody>
      </p:sp>
      <p:sp>
        <p:nvSpPr>
          <p:cNvPr id="8" name="Onlinebild-Platzhalter 7"/>
          <p:cNvSpPr>
            <a:spLocks noGrp="1"/>
          </p:cNvSpPr>
          <p:nvPr>
            <p:ph type="clipArt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192282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C00000"/>
                </a:solidFill>
              </a:rPr>
              <a:t>Beratungsstellen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96000" y="1243965"/>
            <a:ext cx="8349538" cy="305314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cap="none" dirty="0"/>
          </a:p>
          <a:p>
            <a:endParaRPr lang="de-DE" cap="non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438900" y="6446750"/>
            <a:ext cx="879899" cy="276999"/>
          </a:xfrm>
        </p:spPr>
        <p:txBody>
          <a:bodyPr/>
          <a:lstStyle/>
          <a:p>
            <a:fld id="{05B92BC8-8278-4A13-9D4B-FD51FFC641CE}" type="datetime1">
              <a:rPr lang="de-DE" smtClean="0"/>
              <a:t>03.11.22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2019 Verbraucherzentrale Sachsen e.V.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F0-6F9E-4FA1-95B5-C7A94C1869B6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8" name="Onlinebild-Platzhalter 7"/>
          <p:cNvSpPr>
            <a:spLocks noGrp="1"/>
          </p:cNvSpPr>
          <p:nvPr>
            <p:ph type="clipArt" sz="quarter" idx="18"/>
          </p:nvPr>
        </p:nvSpPr>
        <p:spPr/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87"/>
          <a:stretch/>
        </p:blipFill>
        <p:spPr>
          <a:xfrm>
            <a:off x="749867" y="1093746"/>
            <a:ext cx="7130791" cy="509402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60" r="71078"/>
          <a:stretch/>
        </p:blipFill>
        <p:spPr>
          <a:xfrm>
            <a:off x="5461322" y="4500609"/>
            <a:ext cx="2479219" cy="135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8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6000" y="632081"/>
            <a:ext cx="8349538" cy="461665"/>
          </a:xfrm>
        </p:spPr>
        <p:txBody>
          <a:bodyPr/>
          <a:lstStyle/>
          <a:p>
            <a:r>
              <a:rPr lang="de-DE" dirty="0" err="1">
                <a:solidFill>
                  <a:srgbClr val="C00000"/>
                </a:solidFill>
              </a:rPr>
              <a:t>Vzs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unterstützungsangebote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96000" y="1309446"/>
            <a:ext cx="8602226" cy="6866495"/>
          </a:xfrm>
        </p:spPr>
        <p:txBody>
          <a:bodyPr/>
          <a:lstStyle/>
          <a:p>
            <a:pPr lvl="2" indent="0">
              <a:buNone/>
            </a:pPr>
            <a:r>
              <a:rPr lang="de-DE" b="1" dirty="0"/>
              <a:t>Ganzheitlicher Ansatz:</a:t>
            </a:r>
          </a:p>
          <a:p>
            <a:pPr marL="645750" lvl="4" indent="-285750">
              <a:buFont typeface="Arial" panose="020B0604020202020204" pitchFamily="34" charset="0"/>
              <a:buChar char="•"/>
            </a:pPr>
            <a:r>
              <a:rPr lang="de-DE" dirty="0"/>
              <a:t>Energieberatung (Energieeinsparberatung, Energierechtsberatung, Energiearmutsberatung)</a:t>
            </a:r>
          </a:p>
          <a:p>
            <a:pPr marL="702900" lvl="4" indent="-342900">
              <a:buFont typeface="Arial" panose="020B0604020202020204" pitchFamily="34" charset="0"/>
              <a:buChar char="•"/>
            </a:pPr>
            <a:r>
              <a:rPr lang="de-DE" dirty="0"/>
              <a:t>Rechtsberatung (Prüfung Preisangebote/Verträge, kollektive Rechtsdurchsetzung)</a:t>
            </a:r>
          </a:p>
          <a:p>
            <a:pPr marL="702900" lvl="4" indent="-342900">
              <a:buFont typeface="Arial" panose="020B0604020202020204" pitchFamily="34" charset="0"/>
              <a:buChar char="•"/>
            </a:pPr>
            <a:r>
              <a:rPr lang="de-DE" dirty="0"/>
              <a:t>Insolvenz- und Schuldnerberatung (Leipzig)</a:t>
            </a:r>
          </a:p>
          <a:p>
            <a:pPr marL="702900" lvl="4" indent="-342900">
              <a:buFont typeface="Arial" panose="020B0604020202020204" pitchFamily="34" charset="0"/>
              <a:buChar char="•"/>
            </a:pPr>
            <a:r>
              <a:rPr lang="de-DE" dirty="0"/>
              <a:t>Finanzdienstleistungsberatung zur Sicherung von Liquidität (Altersvorsorge, Finanzierungen, Versicherungen, Geldanlage) 	</a:t>
            </a:r>
          </a:p>
          <a:p>
            <a:pPr marL="702900" lvl="4" indent="-342900">
              <a:buFont typeface="Arial" panose="020B0604020202020204" pitchFamily="34" charset="0"/>
              <a:buChar char="•"/>
            </a:pPr>
            <a:r>
              <a:rPr lang="de-DE" dirty="0"/>
              <a:t>Ernährung </a:t>
            </a:r>
          </a:p>
          <a:p>
            <a:pPr lvl="4" indent="0">
              <a:buNone/>
            </a:pPr>
            <a:endParaRPr lang="de-DE" dirty="0"/>
          </a:p>
          <a:p>
            <a:pPr lvl="4" indent="0">
              <a:buNone/>
            </a:pPr>
            <a:r>
              <a:rPr lang="de-DE" b="1" dirty="0"/>
              <a:t>Weiterhin:</a:t>
            </a:r>
          </a:p>
          <a:p>
            <a:pPr marL="702900" lvl="4" indent="-342900">
              <a:buFont typeface="Arial" panose="020B0604020202020204" pitchFamily="34" charset="0"/>
              <a:buChar char="•"/>
            </a:pPr>
            <a:r>
              <a:rPr lang="de-DE" b="0" cap="none" dirty="0"/>
              <a:t>Regionale Runde Tische mit wesentlichen Akteuren</a:t>
            </a:r>
          </a:p>
          <a:p>
            <a:pPr marL="702900" lvl="4" indent="-342900">
              <a:buFont typeface="Arial" panose="020B0604020202020204" pitchFamily="34" charset="0"/>
              <a:buChar char="•"/>
            </a:pPr>
            <a:r>
              <a:rPr lang="de-DE" dirty="0"/>
              <a:t>Best Practice</a:t>
            </a:r>
            <a:r>
              <a:rPr lang="de-DE" b="0" cap="none" dirty="0"/>
              <a:t>: Bürgerenergiegenossenschaften, Balkonsolargeräte</a:t>
            </a:r>
          </a:p>
          <a:p>
            <a:pPr marL="702900" lvl="4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lvl="4" indent="0">
              <a:buNone/>
            </a:pPr>
            <a:endParaRPr lang="de-DE" dirty="0"/>
          </a:p>
          <a:p>
            <a:pPr lvl="4" indent="0">
              <a:buNone/>
            </a:pPr>
            <a:endParaRPr lang="de-DE" dirty="0"/>
          </a:p>
          <a:p>
            <a:pPr marL="702900" lvl="4" indent="-342900">
              <a:buFont typeface="Arial" panose="020B0604020202020204" pitchFamily="34" charset="0"/>
              <a:buChar char="•"/>
            </a:pPr>
            <a:r>
              <a:rPr lang="de-DE" dirty="0"/>
              <a:t>Breites Netzwerk an Partnern (Mietervereine, DGB, Familienverbände, VdK etc.)</a:t>
            </a:r>
          </a:p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438900" y="6446750"/>
            <a:ext cx="879899" cy="276999"/>
          </a:xfrm>
        </p:spPr>
        <p:txBody>
          <a:bodyPr/>
          <a:lstStyle/>
          <a:p>
            <a:fld id="{16F8BE44-D130-4239-A851-C10BB55423A6}" type="datetime1">
              <a:rPr lang="de-DE" smtClean="0"/>
              <a:t>03.11.22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2019 Verbraucherzentrale Sachsen e.V.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F0-6F9E-4FA1-95B5-C7A94C1869B6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8" name="Onlinebild-Platzhalter 7"/>
          <p:cNvSpPr>
            <a:spLocks noGrp="1"/>
          </p:cNvSpPr>
          <p:nvPr>
            <p:ph type="clipArt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3671586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6000" y="632081"/>
            <a:ext cx="8349538" cy="461665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</a:rPr>
              <a:t>Rechtsberatung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42992" y="1347556"/>
            <a:ext cx="8469704" cy="4653582"/>
          </a:xfrm>
        </p:spPr>
        <p:txBody>
          <a:bodyPr/>
          <a:lstStyle/>
          <a:p>
            <a:r>
              <a:rPr lang="de-DE" cap="none" dirty="0"/>
              <a:t>Rechtsberatung, z.B.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cap="none" dirty="0"/>
              <a:t>Energieverträge (Kündigung, Abrechnung, Preisgarantien, Schadenersatzansprüche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cap="none" dirty="0"/>
              <a:t>Anbieterwechsel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cap="none" dirty="0"/>
              <a:t>Rechtliche Prüfung von Abrechnungen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cap="none" dirty="0"/>
              <a:t>Erstellung von Musterbriefen/außergerichtliche Anschreiben (Bsp. Vorgehen außerordentliche Kündigung/Schadenersatz/Weiterbelieferung)</a:t>
            </a:r>
          </a:p>
          <a:p>
            <a:endParaRPr lang="de-DE" b="0" cap="none" dirty="0"/>
          </a:p>
          <a:p>
            <a:r>
              <a:rPr lang="de-DE" cap="none" dirty="0"/>
              <a:t>Kombiniertes Beratungsangebot zum Strom-und Gasvertrag: jetzt wechseln, Energie und Geld sparen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cap="none" dirty="0"/>
              <a:t>passenden Gas- oder Stromtarif mit fairen Vertragskonditionen finden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cap="none" dirty="0"/>
              <a:t>rechtliche Ansprüche und Möglichkeiten prüfen</a:t>
            </a:r>
            <a:endParaRPr lang="de-DE" cap="none" dirty="0">
              <a:solidFill>
                <a:srgbClr val="FF6600"/>
              </a:solidFill>
            </a:endParaRPr>
          </a:p>
          <a:p>
            <a:endParaRPr lang="de-DE" b="0" cap="non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D2F8-1DB7-4211-85E2-B1806404ADA8}" type="datetime1">
              <a:rPr lang="de-DE" smtClean="0"/>
              <a:t>03.11.22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2019 Verbraucherzentrale Sachsen e.V.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F0-6F9E-4FA1-95B5-C7A94C1869B6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9" name="Onlinebild-Platzhalter 8"/>
          <p:cNvSpPr>
            <a:spLocks noGrp="1"/>
          </p:cNvSpPr>
          <p:nvPr>
            <p:ph type="clipArt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2675716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6000" y="632081"/>
            <a:ext cx="8349538" cy="461665"/>
          </a:xfrm>
        </p:spPr>
        <p:txBody>
          <a:bodyPr/>
          <a:lstStyle/>
          <a:p>
            <a:r>
              <a:rPr lang="de-DE" dirty="0" err="1">
                <a:solidFill>
                  <a:srgbClr val="C00000"/>
                </a:solidFill>
              </a:rPr>
              <a:t>ENERGIEberatung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14872" y="1309446"/>
            <a:ext cx="8230666" cy="473052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de-DE" b="0" cap="none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b="0" cap="none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b="0" cap="none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b="0" cap="none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b="0" cap="none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b="0" cap="none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b="0" cap="none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b="0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cap="none" dirty="0"/>
              <a:t>sachsenweit gibt es </a:t>
            </a:r>
            <a:r>
              <a:rPr lang="de-DE" cap="none" dirty="0"/>
              <a:t>über 50 Energieberatungsstützpunkte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cap="none" dirty="0"/>
              <a:t>unsere Energieexperten kommen auch zu Ihnen nach Hause, um </a:t>
            </a:r>
            <a:r>
              <a:rPr lang="de-DE" cap="none" dirty="0"/>
              <a:t>direkt vor Ort </a:t>
            </a:r>
            <a:r>
              <a:rPr lang="de-DE" b="0" cap="none" dirty="0"/>
              <a:t>eine Schwachstellen-Analyse und Maßnahme-Empfehlungen vorzunehmen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cap="none" dirty="0"/>
              <a:t>Beratung ist kostenfrei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438900" y="6446750"/>
            <a:ext cx="879899" cy="276999"/>
          </a:xfrm>
        </p:spPr>
        <p:txBody>
          <a:bodyPr/>
          <a:lstStyle/>
          <a:p>
            <a:fld id="{BF5DB2B1-8962-4A4C-835E-14FBB6CF1D26}" type="datetime1">
              <a:rPr lang="de-DE" smtClean="0"/>
              <a:t>03.11.22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2019 Verbraucherzentrale Sachsen e.V.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F0-6F9E-4FA1-95B5-C7A94C1869B6}" type="slidenum">
              <a:rPr lang="de-DE" smtClean="0"/>
              <a:pPr/>
              <a:t>16</a:t>
            </a:fld>
            <a:endParaRPr lang="de-DE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sz="quarter" idx="19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493"/>
          <a:stretch/>
        </p:blipFill>
        <p:spPr>
          <a:xfrm>
            <a:off x="514872" y="1331093"/>
            <a:ext cx="3351902" cy="2613897"/>
          </a:xfrm>
        </p:spPr>
      </p:pic>
      <p:sp>
        <p:nvSpPr>
          <p:cNvPr id="9" name="Onlinebild-Platzhalter 8"/>
          <p:cNvSpPr>
            <a:spLocks noGrp="1"/>
          </p:cNvSpPr>
          <p:nvPr>
            <p:ph type="clipArt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2959992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6000" y="632081"/>
            <a:ext cx="8349538" cy="461665"/>
          </a:xfrm>
        </p:spPr>
        <p:txBody>
          <a:bodyPr/>
          <a:lstStyle/>
          <a:p>
            <a:r>
              <a:rPr lang="de-DE" dirty="0" err="1">
                <a:solidFill>
                  <a:srgbClr val="C00000"/>
                </a:solidFill>
              </a:rPr>
              <a:t>ENERGIEberatung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42992" y="1347556"/>
            <a:ext cx="8469704" cy="396724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de-DE" cap="none" dirty="0"/>
              <a:t>Portfolio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cap="none" dirty="0"/>
              <a:t>Energieeinsparen (Strom, Heizung, Ressourcenschutz, praktische Tipps und Best Practice)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cap="none" dirty="0"/>
              <a:t>Sanieren und Bauen (Neubau/Sanierung, Energieeffizienz, Investitionen, Fördermittel, smarte Systeme, Dämmung, Schimmel und Feuchte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cap="none" dirty="0"/>
              <a:t>Heizen (neue Heiztechnik/Heizsysteme, Heizkostenoptimierung, Heizkostenabrechnung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cap="none" dirty="0"/>
              <a:t>Erneuerbare Energien (Photovoltaik, Solarthermie, Windkraft, E-Mobilität, Balkonsolargeräte, Bürgerenergiegenossenschaften etc.).</a:t>
            </a:r>
          </a:p>
          <a:p>
            <a:endParaRPr lang="de-DE" cap="none" dirty="0">
              <a:solidFill>
                <a:srgbClr val="FF6600"/>
              </a:solidFill>
            </a:endParaRPr>
          </a:p>
          <a:p>
            <a:endParaRPr lang="de-DE" b="0" cap="non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D2F8-1DB7-4211-85E2-B1806404ADA8}" type="datetime1">
              <a:rPr lang="de-DE" smtClean="0"/>
              <a:t>03.11.22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2019 Verbraucherzentrale Sachsen e.V.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F0-6F9E-4FA1-95B5-C7A94C1869B6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9" name="Onlinebild-Platzhalter 8"/>
          <p:cNvSpPr>
            <a:spLocks noGrp="1"/>
          </p:cNvSpPr>
          <p:nvPr>
            <p:ph type="clipArt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1070968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6000" y="632081"/>
            <a:ext cx="8349538" cy="461665"/>
          </a:xfrm>
        </p:spPr>
        <p:txBody>
          <a:bodyPr/>
          <a:lstStyle/>
          <a:p>
            <a:r>
              <a:rPr lang="de-DE" dirty="0" err="1">
                <a:solidFill>
                  <a:srgbClr val="C00000"/>
                </a:solidFill>
              </a:rPr>
              <a:t>ENERGIEberatung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42992" y="1347556"/>
            <a:ext cx="8469704" cy="1526572"/>
          </a:xfrm>
        </p:spPr>
        <p:txBody>
          <a:bodyPr/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b="0" cap="none" dirty="0"/>
              <a:t>Praktische Hilfen zum Energieeinsparen: </a:t>
            </a:r>
            <a:r>
              <a:rPr lang="de-DE" b="0" cap="none" dirty="0">
                <a:hlinkClick r:id="rId2"/>
              </a:rPr>
              <a:t>https://verbraucherzentrale-energieberatung.de/mit-wenig-aufwand-energie-sparen/</a:t>
            </a:r>
            <a:endParaRPr lang="de-DE" b="0" cap="none" dirty="0"/>
          </a:p>
          <a:p>
            <a:endParaRPr lang="de-DE" cap="none" dirty="0">
              <a:solidFill>
                <a:srgbClr val="FF6600"/>
              </a:solidFill>
            </a:endParaRPr>
          </a:p>
          <a:p>
            <a:endParaRPr lang="de-DE" b="0" cap="non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D2F8-1DB7-4211-85E2-B1806404ADA8}" type="datetime1">
              <a:rPr lang="de-DE" smtClean="0"/>
              <a:t>03.11.22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2019 Verbraucherzentrale Sachsen e.V.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F0-6F9E-4FA1-95B5-C7A94C1869B6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9" name="Onlinebild-Platzhalter 8"/>
          <p:cNvSpPr>
            <a:spLocks noGrp="1"/>
          </p:cNvSpPr>
          <p:nvPr>
            <p:ph type="clipArt" sz="quarter" idx="18"/>
          </p:nvPr>
        </p:nvSpPr>
        <p:spPr/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t="15511" r="1200" b="5912"/>
          <a:stretch/>
        </p:blipFill>
        <p:spPr>
          <a:xfrm>
            <a:off x="54864" y="2071563"/>
            <a:ext cx="9034272" cy="404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86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6000" y="632081"/>
            <a:ext cx="8349538" cy="461665"/>
          </a:xfrm>
        </p:spPr>
        <p:txBody>
          <a:bodyPr/>
          <a:lstStyle/>
          <a:p>
            <a:r>
              <a:rPr lang="de-DE" dirty="0" err="1">
                <a:solidFill>
                  <a:srgbClr val="C00000"/>
                </a:solidFill>
              </a:rPr>
              <a:t>ENERGIEberatung</a:t>
            </a:r>
            <a:r>
              <a:rPr lang="de-DE" dirty="0">
                <a:solidFill>
                  <a:srgbClr val="C00000"/>
                </a:solidFill>
              </a:rPr>
              <a:t>: </a:t>
            </a:r>
            <a:r>
              <a:rPr lang="de-DE" dirty="0" err="1">
                <a:solidFill>
                  <a:srgbClr val="C00000"/>
                </a:solidFill>
              </a:rPr>
              <a:t>beispiele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42992" y="1347556"/>
            <a:ext cx="8469704" cy="5032147"/>
          </a:xfrm>
        </p:spPr>
        <p:txBody>
          <a:bodyPr/>
          <a:lstStyle/>
          <a:p>
            <a:r>
              <a:rPr lang="de-DE" cap="none" dirty="0"/>
              <a:t>Energie-Check vor Ort: Basis-Check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cap="none" dirty="0"/>
              <a:t>Ratsuchende erhalten eine fundierte Einschätzung der Energieverbrauchswerte mit dem Ziel, </a:t>
            </a:r>
            <a:r>
              <a:rPr lang="de-DE" cap="none" dirty="0"/>
              <a:t>Energieeinsparpotenziale </a:t>
            </a:r>
            <a:r>
              <a:rPr lang="de-DE" b="0" cap="none" dirty="0"/>
              <a:t>beim Verbrauch von Strom, Wärme und Warmwasser zu finden und daraus Handlungsempfehlungen für </a:t>
            </a:r>
            <a:r>
              <a:rPr lang="de-DE" cap="none" dirty="0"/>
              <a:t>geringinvestive Maßnahmen </a:t>
            </a:r>
            <a:r>
              <a:rPr lang="de-DE" b="0" cap="none" dirty="0"/>
              <a:t>und sparsames Nutzerverhalten abzuleiten. </a:t>
            </a:r>
          </a:p>
          <a:p>
            <a:endParaRPr lang="de-DE" cap="none" dirty="0">
              <a:solidFill>
                <a:srgbClr val="FF6600"/>
              </a:solidFill>
            </a:endParaRPr>
          </a:p>
          <a:p>
            <a:r>
              <a:rPr lang="de-DE" cap="none" dirty="0"/>
              <a:t>Energie-Check vor Ort: Gebäude-Check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cap="none" dirty="0"/>
              <a:t>Verbraucher eine fundierte Einschätzung der Energieverbrauchswerte. Neben der fundierten Einschätzung zu Verbrauchswerten, soll darüber hinaus die </a:t>
            </a:r>
            <a:r>
              <a:rPr lang="de-DE" cap="none" dirty="0"/>
              <a:t>Haustechnik</a:t>
            </a:r>
            <a:r>
              <a:rPr lang="de-DE" b="0" cap="none" dirty="0"/>
              <a:t> und die </a:t>
            </a:r>
            <a:r>
              <a:rPr lang="de-DE" cap="none" dirty="0"/>
              <a:t>Gebäudehülle</a:t>
            </a:r>
            <a:r>
              <a:rPr lang="de-DE" b="0" cap="none" dirty="0"/>
              <a:t> qualitativ beurteilt und ebenfalls vorhandene Energieeinsparpotenziale identifiziert und Handlungsempfehlungen abgeleitet werden. Gleichfalls wird die grundsätzliche Eignung des betrachteten Objekts für den </a:t>
            </a:r>
            <a:r>
              <a:rPr lang="de-DE" cap="none" dirty="0"/>
              <a:t>Einsatz erneuerbarer Energien </a:t>
            </a:r>
            <a:r>
              <a:rPr lang="de-DE" b="0" cap="none" dirty="0"/>
              <a:t>geprüft.</a:t>
            </a:r>
          </a:p>
          <a:p>
            <a:endParaRPr lang="de-DE" cap="none" dirty="0">
              <a:solidFill>
                <a:srgbClr val="FF6600"/>
              </a:solidFill>
            </a:endParaRPr>
          </a:p>
          <a:p>
            <a:endParaRPr lang="de-DE" b="0" cap="non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D2F8-1DB7-4211-85E2-B1806404ADA8}" type="datetime1">
              <a:rPr lang="de-DE" smtClean="0"/>
              <a:t>03.11.22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2019 Verbraucherzentrale Sachsen e.V.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F0-6F9E-4FA1-95B5-C7A94C1869B6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9" name="Onlinebild-Platzhalter 8"/>
          <p:cNvSpPr>
            <a:spLocks noGrp="1"/>
          </p:cNvSpPr>
          <p:nvPr>
            <p:ph type="clipArt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2419646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438900" y="6514952"/>
            <a:ext cx="879899" cy="138499"/>
          </a:xfrm>
        </p:spPr>
        <p:txBody>
          <a:bodyPr/>
          <a:lstStyle/>
          <a:p>
            <a:fld id="{2092963D-13C8-42FF-9222-15258973ECBE}" type="datetime1">
              <a:rPr lang="de-DE" smtClean="0"/>
              <a:t>03.11.22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2019 Verbraucherzentrale Sachsen e.V.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88FD-5666-4180-8646-E173A75A2735}" type="slidenum">
              <a:rPr lang="de-DE" smtClean="0"/>
              <a:t>2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95999" y="2981665"/>
            <a:ext cx="8390191" cy="461665"/>
          </a:xfrm>
        </p:spPr>
        <p:txBody>
          <a:bodyPr/>
          <a:lstStyle/>
          <a:p>
            <a:pPr algn="ctr"/>
            <a:r>
              <a:rPr lang="de-DE" dirty="0"/>
              <a:t>Aktuelle </a:t>
            </a:r>
            <a:r>
              <a:rPr lang="de-DE" dirty="0" err="1"/>
              <a:t>situation</a:t>
            </a:r>
            <a:endParaRPr lang="de-DE" dirty="0"/>
          </a:p>
        </p:txBody>
      </p:sp>
      <p:sp>
        <p:nvSpPr>
          <p:cNvPr id="8" name="Onlinebild-Platzhalter 7"/>
          <p:cNvSpPr>
            <a:spLocks noGrp="1"/>
          </p:cNvSpPr>
          <p:nvPr>
            <p:ph type="clipArt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3528310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6000" y="632081"/>
            <a:ext cx="8349538" cy="461665"/>
          </a:xfrm>
        </p:spPr>
        <p:txBody>
          <a:bodyPr/>
          <a:lstStyle/>
          <a:p>
            <a:r>
              <a:rPr lang="de-DE" dirty="0" err="1">
                <a:solidFill>
                  <a:srgbClr val="C00000"/>
                </a:solidFill>
              </a:rPr>
              <a:t>ENERGIEberatung</a:t>
            </a:r>
            <a:r>
              <a:rPr lang="de-DE" dirty="0">
                <a:solidFill>
                  <a:srgbClr val="C00000"/>
                </a:solidFill>
              </a:rPr>
              <a:t>: </a:t>
            </a:r>
            <a:r>
              <a:rPr lang="de-DE" dirty="0" err="1">
                <a:solidFill>
                  <a:srgbClr val="C00000"/>
                </a:solidFill>
              </a:rPr>
              <a:t>beispiele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42992" y="1347556"/>
            <a:ext cx="8469704" cy="4955203"/>
          </a:xfrm>
        </p:spPr>
        <p:txBody>
          <a:bodyPr/>
          <a:lstStyle/>
          <a:p>
            <a:r>
              <a:rPr lang="de-DE" cap="none" dirty="0"/>
              <a:t>Energie-Check vor Ort: Eignungs-Check Heizung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cap="none" dirty="0"/>
              <a:t>Energieberater*innen analysieren die aktuelle Situation zu Hause und empfehlen unabhängig zu geeigneter Heiztechnik. Die Energieberater*innen stellen die CO2-Emissionen der infrage kommenden Anlagen gegenüber, vergleichen die Investitionskosten sowie die zu erwartenden Betriebskosten. Im Anschluss erhalten Verbraucher*innen eine Übersicht aller geprüften Techniken sowie eine Empfehlung der drei am besten geeignetsten Heiztechniken. </a:t>
            </a:r>
          </a:p>
          <a:p>
            <a:endParaRPr lang="de-DE" cap="none" dirty="0">
              <a:solidFill>
                <a:srgbClr val="FF6600"/>
              </a:solidFill>
            </a:endParaRPr>
          </a:p>
          <a:p>
            <a:r>
              <a:rPr lang="de-DE" cap="none" dirty="0"/>
              <a:t>Heizkostenberatung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cap="none" dirty="0"/>
              <a:t>Beratung zu Heizkostenabrechnungen. Um einen Kostenschock von Mieter*innen und Eigentümer*innen zu vermeiden, müssen Angebote zu Energiesparmaßnahmen und bewusstem Konsum verstärkt und der Umstieg auf erneuerbare Energien sowie der Einstieg in Sanierungs- und Effizienzmaßnahmen am Wohngebäude in den Fokus genommen werden.</a:t>
            </a:r>
            <a:endParaRPr lang="de-DE" cap="none" dirty="0">
              <a:solidFill>
                <a:srgbClr val="FF6600"/>
              </a:solidFill>
            </a:endParaRPr>
          </a:p>
          <a:p>
            <a:endParaRPr lang="de-DE" b="0" cap="non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D2F8-1DB7-4211-85E2-B1806404ADA8}" type="datetime1">
              <a:rPr lang="de-DE" smtClean="0"/>
              <a:t>03.11.22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2019 Verbraucherzentrale Sachsen e.V.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F0-6F9E-4FA1-95B5-C7A94C1869B6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9" name="Onlinebild-Platzhalter 8"/>
          <p:cNvSpPr>
            <a:spLocks noGrp="1"/>
          </p:cNvSpPr>
          <p:nvPr>
            <p:ph type="clipArt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1561044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6000" y="632081"/>
            <a:ext cx="8349538" cy="461665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</a:rPr>
              <a:t>Online-vorträge (Auszug)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42992" y="1347556"/>
            <a:ext cx="8469704" cy="7020383"/>
          </a:xfrm>
        </p:spPr>
        <p:txBody>
          <a:bodyPr/>
          <a:lstStyle/>
          <a:p>
            <a:endParaRPr lang="de-DE" b="0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cap="none" dirty="0"/>
              <a:t>Heizkostenabrechnung verstehen, Energie sparen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cap="none" dirty="0"/>
              <a:t>Welche Heizung für mein Haus? Moderne Heiztechniken im Überblick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cap="none" dirty="0"/>
              <a:t>Förderprogramme optimal nutzen. Den Durchblick im Förderdschungel behalten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cap="none" dirty="0"/>
              <a:t>Sonnenenergie nutzen. Solarthermie und Photovoltaik im Überblick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cap="none" dirty="0"/>
              <a:t>Solarstrom von Balkon und Terrasse. Mit kleinen Investitionen unabhängiger vom Energiepreis</a:t>
            </a:r>
          </a:p>
          <a:p>
            <a:endParaRPr lang="de-DE" cap="none" dirty="0">
              <a:solidFill>
                <a:srgbClr val="FF6600"/>
              </a:solidFill>
            </a:endParaRPr>
          </a:p>
          <a:p>
            <a:r>
              <a:rPr lang="de-DE" b="0" cap="none" dirty="0"/>
              <a:t>Vollständige Übersicht: </a:t>
            </a:r>
            <a:r>
              <a:rPr lang="de-DE" b="0" cap="none" dirty="0">
                <a:hlinkClick r:id="rId2"/>
              </a:rPr>
              <a:t>https://verbraucherzentrale-energieberatung.de/veranstaltungen/</a:t>
            </a:r>
            <a:r>
              <a:rPr lang="de-DE" b="0" cap="none" dirty="0"/>
              <a:t>.</a:t>
            </a:r>
          </a:p>
          <a:p>
            <a:endParaRPr lang="de-DE" b="0" cap="none" dirty="0"/>
          </a:p>
          <a:p>
            <a:endParaRPr lang="de-DE" cap="none" dirty="0">
              <a:solidFill>
                <a:srgbClr val="FF6600"/>
              </a:solidFill>
            </a:endParaRPr>
          </a:p>
          <a:p>
            <a:endParaRPr lang="de-DE" cap="none" dirty="0">
              <a:solidFill>
                <a:srgbClr val="FF6600"/>
              </a:solidFill>
            </a:endParaRPr>
          </a:p>
          <a:p>
            <a:endParaRPr lang="de-DE" cap="none" dirty="0">
              <a:solidFill>
                <a:srgbClr val="FF6600"/>
              </a:solidFill>
            </a:endParaRPr>
          </a:p>
          <a:p>
            <a:endParaRPr lang="de-DE" cap="none" dirty="0">
              <a:solidFill>
                <a:srgbClr val="FF6600"/>
              </a:solidFill>
            </a:endParaRPr>
          </a:p>
          <a:p>
            <a:endParaRPr lang="de-DE" b="0" cap="non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D2F8-1DB7-4211-85E2-B1806404ADA8}" type="datetime1">
              <a:rPr lang="de-DE" smtClean="0"/>
              <a:t>03.11.22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2019 Verbraucherzentrale Sachsen e.V.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F0-6F9E-4FA1-95B5-C7A94C1869B6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9" name="Onlinebild-Platzhalter 8"/>
          <p:cNvSpPr>
            <a:spLocks noGrp="1"/>
          </p:cNvSpPr>
          <p:nvPr>
            <p:ph type="clipArt" sz="quarter" idx="18"/>
          </p:nvPr>
        </p:nvSpPr>
        <p:spPr/>
      </p:sp>
      <p:pic>
        <p:nvPicPr>
          <p:cNvPr id="10" name="Onlinebild-Platzhalt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1099093"/>
            <a:ext cx="3364991" cy="1682306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494979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438900" y="6445702"/>
            <a:ext cx="879899" cy="276999"/>
          </a:xfrm>
        </p:spPr>
        <p:txBody>
          <a:bodyPr/>
          <a:lstStyle/>
          <a:p>
            <a:fld id="{F6E42B47-3A12-4C78-949F-7047A3612BFC}" type="datetime1">
              <a:rPr lang="de-DE" smtClean="0"/>
              <a:t>03.11.22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2019 Verbraucherzentrale Sachsen e.V.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F0-6F9E-4FA1-95B5-C7A94C1869B6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95999" y="2935499"/>
            <a:ext cx="8403443" cy="553998"/>
          </a:xfrm>
        </p:spPr>
        <p:txBody>
          <a:bodyPr/>
          <a:lstStyle/>
          <a:p>
            <a:pPr algn="ctr"/>
            <a:r>
              <a:rPr lang="de-DE" sz="3600" dirty="0"/>
              <a:t>Beratungsstelle vor </a:t>
            </a:r>
            <a:r>
              <a:rPr lang="de-DE" sz="3600" dirty="0" err="1"/>
              <a:t>ort</a:t>
            </a:r>
            <a:endParaRPr lang="de-DE" sz="3600" dirty="0"/>
          </a:p>
        </p:txBody>
      </p:sp>
      <p:sp>
        <p:nvSpPr>
          <p:cNvPr id="8" name="Onlinebild-Platzhalter 7"/>
          <p:cNvSpPr>
            <a:spLocks noGrp="1"/>
          </p:cNvSpPr>
          <p:nvPr>
            <p:ph type="clipArt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16451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6000" y="-488667"/>
            <a:ext cx="8349538" cy="2308324"/>
          </a:xfrm>
        </p:spPr>
        <p:txBody>
          <a:bodyPr/>
          <a:lstStyle/>
          <a:p>
            <a:br>
              <a:rPr lang="de-DE" dirty="0">
                <a:solidFill>
                  <a:srgbClr val="C00000"/>
                </a:solidFill>
              </a:rPr>
            </a:br>
            <a:r>
              <a:rPr lang="de-DE" dirty="0">
                <a:solidFill>
                  <a:srgbClr val="C00000"/>
                </a:solidFill>
              </a:rPr>
              <a:t>Beratungsstelle </a:t>
            </a:r>
            <a:r>
              <a:rPr lang="de-DE" dirty="0" err="1">
                <a:solidFill>
                  <a:srgbClr val="C00000"/>
                </a:solidFill>
              </a:rPr>
              <a:t>chemnitz</a:t>
            </a:r>
            <a:br>
              <a:rPr lang="de-DE" dirty="0">
                <a:solidFill>
                  <a:srgbClr val="C00000"/>
                </a:solidFill>
              </a:rPr>
            </a:br>
            <a:r>
              <a:rPr lang="de-DE" sz="1800" dirty="0" err="1"/>
              <a:t>Zschopauer</a:t>
            </a:r>
            <a:r>
              <a:rPr lang="de-DE" sz="1800" dirty="0"/>
              <a:t> Straße 107</a:t>
            </a:r>
            <a:br>
              <a:rPr lang="de-DE" sz="1800" dirty="0"/>
            </a:br>
            <a:r>
              <a:rPr lang="de-DE" sz="1800" dirty="0"/>
              <a:t>09126 Chemnitz</a:t>
            </a:r>
            <a:br>
              <a:rPr lang="de-DE" sz="1800" dirty="0"/>
            </a:br>
            <a:r>
              <a:rPr lang="de-DE" sz="1800" dirty="0"/>
              <a:t>Telefon: 0371/431500 </a:t>
            </a:r>
            <a:br>
              <a:rPr lang="de-DE" sz="1800" dirty="0"/>
            </a:br>
            <a:br>
              <a:rPr lang="de-DE" sz="1800" dirty="0"/>
            </a:br>
            <a:endParaRPr lang="de-DE" sz="18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96000" y="2318499"/>
            <a:ext cx="8349538" cy="197861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cap="none" dirty="0"/>
          </a:p>
          <a:p>
            <a:endParaRPr lang="de-DE" cap="non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438900" y="6446750"/>
            <a:ext cx="879899" cy="276999"/>
          </a:xfrm>
        </p:spPr>
        <p:txBody>
          <a:bodyPr/>
          <a:lstStyle/>
          <a:p>
            <a:fld id="{05B92BC8-8278-4A13-9D4B-FD51FFC641CE}" type="datetime1">
              <a:rPr lang="de-DE" smtClean="0"/>
              <a:t>03.11.22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2019 Verbraucherzentrale Sachsen e.V.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F0-6F9E-4FA1-95B5-C7A94C1869B6}" type="slidenum">
              <a:rPr lang="de-DE" smtClean="0"/>
              <a:pPr/>
              <a:t>23</a:t>
            </a:fld>
            <a:endParaRPr lang="de-DE"/>
          </a:p>
        </p:txBody>
      </p:sp>
      <p:pic>
        <p:nvPicPr>
          <p:cNvPr id="8" name="Onlinebild-Platzhalter 7"/>
          <p:cNvPicPr>
            <a:picLocks noGrp="1" noChangeAspect="1"/>
          </p:cNvPicPr>
          <p:nvPr>
            <p:ph type="clipArt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199187"/>
            <a:ext cx="1219200" cy="406400"/>
          </a:xfr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83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67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96000" y="4795067"/>
            <a:ext cx="6481878" cy="152349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/>
              <a:t>Verbraucherzentrale Sachsen e.V.</a:t>
            </a:r>
          </a:p>
          <a:p>
            <a:pPr>
              <a:lnSpc>
                <a:spcPct val="100000"/>
              </a:lnSpc>
            </a:pPr>
            <a:r>
              <a:rPr lang="de-DE" dirty="0"/>
              <a:t>Katharinenstraße 17</a:t>
            </a:r>
            <a:br>
              <a:rPr lang="de-DE" dirty="0"/>
            </a:br>
            <a:r>
              <a:rPr lang="de-DE" dirty="0"/>
              <a:t>04109 Leipzig</a:t>
            </a:r>
          </a:p>
          <a:p>
            <a:pPr>
              <a:lnSpc>
                <a:spcPct val="100000"/>
              </a:lnSpc>
            </a:pPr>
            <a:r>
              <a:rPr lang="de-DE" dirty="0"/>
              <a:t>Tel.: 0341 6962910</a:t>
            </a:r>
          </a:p>
          <a:p>
            <a:pPr>
              <a:lnSpc>
                <a:spcPct val="100000"/>
              </a:lnSpc>
            </a:pPr>
            <a:r>
              <a:rPr lang="de-DE" dirty="0"/>
              <a:t>vorstand@vzs.de</a:t>
            </a:r>
            <a:br>
              <a:rPr lang="de-DE" dirty="0"/>
            </a:br>
            <a:r>
              <a:rPr lang="de-DE" dirty="0"/>
              <a:t>www.verbraucherzentrale-sachsen.de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2019 Verbraucherzentrale Sachsen e.V.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Impressum</a:t>
            </a:r>
            <a:endParaRPr lang="de-DE" dirty="0"/>
          </a:p>
        </p:txBody>
      </p:sp>
      <p:sp>
        <p:nvSpPr>
          <p:cNvPr id="14" name="ClipArt-Platzhalter 13"/>
          <p:cNvSpPr>
            <a:spLocks noGrp="1"/>
          </p:cNvSpPr>
          <p:nvPr>
            <p:ph type="clipArt" sz="quarter" idx="17"/>
          </p:nvPr>
        </p:nvSpPr>
        <p:spPr/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0005EBB-08B5-43C0-871A-44C72455A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045A-0DE3-4761-A7D2-EACED96CCA13}" type="datetime1">
              <a:rPr lang="de-DE" smtClean="0"/>
              <a:t>03.11.22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198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C00000"/>
                </a:solidFill>
              </a:rPr>
              <a:t>fakten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96000" y="1283721"/>
            <a:ext cx="8349538" cy="4108817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cap="none" dirty="0"/>
              <a:t>Preise</a:t>
            </a:r>
            <a:r>
              <a:rPr lang="de-DE" b="0" cap="none" dirty="0"/>
              <a:t>: Verdopplungen und </a:t>
            </a:r>
            <a:r>
              <a:rPr lang="de-DE" b="0" cap="none" dirty="0" err="1"/>
              <a:t>Verdreifachungen</a:t>
            </a:r>
            <a:r>
              <a:rPr lang="de-DE" b="0" cap="none" dirty="0"/>
              <a:t> bei den Abschlagszahlungen ab 2023 (Quelle: </a:t>
            </a:r>
            <a:r>
              <a:rPr lang="de-DE" b="0" cap="none" dirty="0" err="1"/>
              <a:t>BnA</a:t>
            </a:r>
            <a:r>
              <a:rPr lang="de-DE" b="0" cap="none" dirty="0"/>
              <a:t>), DIW erwartet Verdopplung der Heizkosten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cap="none" dirty="0"/>
              <a:t>Stromsperren</a:t>
            </a:r>
            <a:r>
              <a:rPr lang="de-DE" b="0" cap="none" dirty="0"/>
              <a:t>: 10 bis 15 % der Verbraucher könnten betroffen sein (Quelle: VKU)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cap="none" dirty="0"/>
              <a:t>Neue Bundesländer</a:t>
            </a:r>
            <a:r>
              <a:rPr lang="de-DE" b="0" cap="none" dirty="0"/>
              <a:t>: 12 Prozent niedrigeres Einkommensniveau, Inflation wirkt dramatischer, Energiepreise tendenziell höher (u.a. höhere Netzentgelte), hohe Mobilitätskosten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cap="none" dirty="0"/>
              <a:t>Verbrauch</a:t>
            </a:r>
            <a:r>
              <a:rPr lang="de-DE" b="0" cap="none" dirty="0"/>
              <a:t>: Verbrauch für Heizwärme in Sachsen bundesweit führend: 65 Prozent der sächsischen Haushalte heizen mit Gas. Gleichzeitig ist der Wärmedämmungsstandard eher niedrig.</a:t>
            </a:r>
          </a:p>
          <a:p>
            <a:r>
              <a:rPr lang="de-DE" altLang="de-DE" b="0" cap="none" dirty="0"/>
              <a:t>	</a:t>
            </a:r>
          </a:p>
          <a:p>
            <a:r>
              <a:rPr lang="de-DE" altLang="de-DE" sz="2200" b="0" cap="none" dirty="0">
                <a:sym typeface="Wingdings" panose="05000000000000000000" pitchFamily="2" charset="2"/>
              </a:rPr>
              <a:t>	</a:t>
            </a:r>
            <a:endParaRPr lang="de-DE" sz="22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438900" y="6446750"/>
            <a:ext cx="879899" cy="276999"/>
          </a:xfrm>
        </p:spPr>
        <p:txBody>
          <a:bodyPr/>
          <a:lstStyle/>
          <a:p>
            <a:fld id="{45EC21DD-DCFA-41F9-B4C6-D0508BAABC63}" type="datetime1">
              <a:rPr lang="de-DE" smtClean="0"/>
              <a:t>03.11.22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2019 Verbraucherzentrale Sachsen e.V.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F0-6F9E-4FA1-95B5-C7A94C1869B6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8" name="Onlinebild-Platzhalter 7"/>
          <p:cNvSpPr>
            <a:spLocks noGrp="1"/>
          </p:cNvSpPr>
          <p:nvPr>
            <p:ph type="clipArt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642907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438900" y="6514952"/>
            <a:ext cx="879899" cy="138499"/>
          </a:xfrm>
        </p:spPr>
        <p:txBody>
          <a:bodyPr/>
          <a:lstStyle/>
          <a:p>
            <a:fld id="{2092963D-13C8-42FF-9222-15258973ECBE}" type="datetime1">
              <a:rPr lang="de-DE" smtClean="0"/>
              <a:t>03.11.22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2019 Verbraucherzentrale Sachsen e.V.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88FD-5666-4180-8646-E173A75A2735}" type="slidenum">
              <a:rPr lang="de-DE" smtClean="0"/>
              <a:t>4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95999" y="2981665"/>
            <a:ext cx="8390191" cy="461665"/>
          </a:xfrm>
        </p:spPr>
        <p:txBody>
          <a:bodyPr/>
          <a:lstStyle/>
          <a:p>
            <a:pPr algn="ctr"/>
            <a:r>
              <a:rPr lang="de-DE" dirty="0"/>
              <a:t>Maßnahmen  </a:t>
            </a:r>
            <a:r>
              <a:rPr lang="de-DE" dirty="0" err="1"/>
              <a:t>bund</a:t>
            </a:r>
            <a:endParaRPr lang="de-DE" dirty="0"/>
          </a:p>
        </p:txBody>
      </p:sp>
      <p:sp>
        <p:nvSpPr>
          <p:cNvPr id="8" name="Onlinebild-Platzhalter 7"/>
          <p:cNvSpPr>
            <a:spLocks noGrp="1"/>
          </p:cNvSpPr>
          <p:nvPr>
            <p:ph type="clipArt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1585818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kt 36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50344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C00000"/>
                </a:solidFill>
              </a:rPr>
              <a:t>Drittes Entlastungspaket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96000" y="1243965"/>
            <a:ext cx="8349538" cy="7008072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cap="none" dirty="0">
                <a:solidFill>
                  <a:srgbClr val="0070C0"/>
                </a:solidFill>
              </a:rPr>
              <a:t>Einmalzahlung: Energiepauschale</a:t>
            </a:r>
            <a:r>
              <a:rPr lang="de-DE" b="0" cap="none" dirty="0">
                <a:solidFill>
                  <a:srgbClr val="0070C0"/>
                </a:solidFill>
              </a:rPr>
              <a:t> für Rentner und Studierende zum 1. Dezember 2022 (300 bzw. 200 Euro)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cap="none" dirty="0">
                <a:solidFill>
                  <a:srgbClr val="0070C0"/>
                </a:solidFill>
              </a:rPr>
              <a:t>Unterstützung für Familien: Kindergeld</a:t>
            </a:r>
            <a:r>
              <a:rPr lang="de-DE" b="0" cap="none" dirty="0">
                <a:solidFill>
                  <a:srgbClr val="0070C0"/>
                </a:solidFill>
              </a:rPr>
              <a:t> soll um 18 Euro erhöht werden (bis zum 3. Kind), Erhöhung des </a:t>
            </a:r>
            <a:r>
              <a:rPr lang="de-DE" cap="none" dirty="0">
                <a:solidFill>
                  <a:srgbClr val="0070C0"/>
                </a:solidFill>
              </a:rPr>
              <a:t>Kinderzuschlags  für Familien mit niedrigen Einkommen </a:t>
            </a:r>
            <a:r>
              <a:rPr lang="de-DE" b="0" cap="none" dirty="0">
                <a:solidFill>
                  <a:srgbClr val="0070C0"/>
                </a:solidFill>
              </a:rPr>
              <a:t>(ab 01.01.2023 auf 250 Euro monatlich)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b="0" cap="none" dirty="0"/>
              <a:t>Höheres </a:t>
            </a:r>
            <a:r>
              <a:rPr lang="de-DE" cap="none" dirty="0"/>
              <a:t>Wohngeld für Berechtigte</a:t>
            </a:r>
            <a:r>
              <a:rPr lang="de-DE" b="0" cap="none" dirty="0"/>
              <a:t>: ab 01.01.2023 große Wohngeldreform mit Entlastungen für rund 2 Mio. Bürgerinnen und Bürger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cap="none" dirty="0"/>
              <a:t>Heizkostenzuschuss</a:t>
            </a:r>
            <a:r>
              <a:rPr lang="de-DE" b="0" cap="none" dirty="0"/>
              <a:t> für Wohngeldberechtigte (bis Dezember 2022 ein weiterer Heizkostenzuschuss: 415 Euro 1Personen-Haushalt, 540 Euro 2Personen-Haushalt, jede weitere Person 100 Euro)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cap="none" dirty="0"/>
              <a:t>Regelsätze für Bedürftige </a:t>
            </a:r>
            <a:r>
              <a:rPr lang="de-DE" b="0" cap="none" dirty="0"/>
              <a:t>werden erhöht (von 449 Euro auf 500 Euro pro Monat)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cap="none" dirty="0">
                <a:solidFill>
                  <a:srgbClr val="0070C0"/>
                </a:solidFill>
              </a:rPr>
              <a:t>Abbau der kalten Progression </a:t>
            </a:r>
            <a:r>
              <a:rPr lang="de-DE" b="0" cap="none" dirty="0">
                <a:solidFill>
                  <a:srgbClr val="0070C0"/>
                </a:solidFill>
              </a:rPr>
              <a:t>(Anpassung der Tarifeckwerte zum 01.01.2023 für rund 48 Mio. Steuerberechtigte)</a:t>
            </a:r>
          </a:p>
          <a:p>
            <a:endParaRPr lang="de-DE" b="0" cap="none" dirty="0"/>
          </a:p>
          <a:p>
            <a:endParaRPr lang="de-DE" b="0" cap="non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b="0" cap="none" dirty="0"/>
          </a:p>
          <a:p>
            <a:endParaRPr lang="de-DE" sz="2200" cap="none" dirty="0"/>
          </a:p>
          <a:p>
            <a:endParaRPr lang="de-DE" dirty="0"/>
          </a:p>
          <a:p>
            <a:pPr lvl="1"/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6438900" y="6446750"/>
            <a:ext cx="879899" cy="276999"/>
          </a:xfrm>
        </p:spPr>
        <p:txBody>
          <a:bodyPr/>
          <a:lstStyle/>
          <a:p>
            <a:fld id="{6E961B7F-6125-4A69-AD0C-AE6157C11A48}" type="datetime1">
              <a:rPr lang="de-DE" smtClean="0"/>
              <a:t>03.11.22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2019 Verbraucherzentrale Sachsen e.V.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F0-6F9E-4FA1-95B5-C7A94C1869B6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13" name="Onlinebild-Platzhalter 12"/>
          <p:cNvSpPr>
            <a:spLocks noGrp="1"/>
          </p:cNvSpPr>
          <p:nvPr>
            <p:ph type="clipArt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42020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kt 36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50344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C00000"/>
                </a:solidFill>
              </a:rPr>
              <a:t>Drittes Entlastungspaket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96000" y="1243965"/>
            <a:ext cx="8349538" cy="792524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cap="none" dirty="0"/>
              <a:t>Homeoffice-Pauschale</a:t>
            </a:r>
            <a:r>
              <a:rPr lang="de-DE" b="0" cap="none" dirty="0"/>
              <a:t> wird entfristet (bis zu 600 Euro p.a. steuerfrei)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cap="none" dirty="0">
                <a:solidFill>
                  <a:srgbClr val="0070C0"/>
                </a:solidFill>
              </a:rPr>
              <a:t>Anhebung der </a:t>
            </a:r>
            <a:r>
              <a:rPr lang="de-DE" cap="none" dirty="0">
                <a:solidFill>
                  <a:srgbClr val="0070C0"/>
                </a:solidFill>
              </a:rPr>
              <a:t>Pendlerpauschale</a:t>
            </a:r>
            <a:r>
              <a:rPr lang="de-DE" b="0" cap="none" dirty="0">
                <a:solidFill>
                  <a:srgbClr val="0070C0"/>
                </a:solidFill>
              </a:rPr>
              <a:t> von 35 auf 38 Cent befristet bis 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cap="none" dirty="0">
                <a:solidFill>
                  <a:srgbClr val="0070C0"/>
                </a:solidFill>
              </a:rPr>
              <a:t>Anhebung </a:t>
            </a:r>
            <a:r>
              <a:rPr lang="de-DE" cap="none" dirty="0">
                <a:solidFill>
                  <a:srgbClr val="0070C0"/>
                </a:solidFill>
              </a:rPr>
              <a:t>Arbeitnehmerpauschbetrag </a:t>
            </a:r>
            <a:r>
              <a:rPr lang="de-DE" b="0" cap="none" dirty="0">
                <a:solidFill>
                  <a:srgbClr val="0070C0"/>
                </a:solidFill>
              </a:rPr>
              <a:t>um 200 Euro auf 1.200 Euro (Werbungskosten)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cap="none" dirty="0">
                <a:solidFill>
                  <a:srgbClr val="0070C0"/>
                </a:solidFill>
              </a:rPr>
              <a:t>Zusatzzahlungen </a:t>
            </a:r>
            <a:r>
              <a:rPr lang="de-DE" b="0" cap="none" dirty="0">
                <a:solidFill>
                  <a:srgbClr val="0070C0"/>
                </a:solidFill>
              </a:rPr>
              <a:t>an Beschäftigte werden steuerfrei gestellt (3000 Euro steuer- und abgabenfrei)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cap="none" dirty="0"/>
              <a:t>Abschaffung der sogenannten </a:t>
            </a:r>
            <a:r>
              <a:rPr lang="de-DE" cap="none" dirty="0"/>
              <a:t>Doppelbesteuerung</a:t>
            </a:r>
            <a:r>
              <a:rPr lang="de-DE" b="0" cap="none" dirty="0"/>
              <a:t> (volle Absatzbarkeit der Rentenbeiträge für Steuerzahler ab 01.01.2023)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cap="none" dirty="0"/>
              <a:t>Neue Regelung für </a:t>
            </a:r>
            <a:r>
              <a:rPr lang="de-DE" cap="none" dirty="0"/>
              <a:t>Midi-Jobs</a:t>
            </a:r>
            <a:r>
              <a:rPr lang="de-DE" b="0" cap="none" dirty="0"/>
              <a:t> (Anhebung der Einkommensgrenze von 1300 auf 2000 Euro)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cap="none" dirty="0"/>
              <a:t>Kurzarbeitergeld</a:t>
            </a:r>
            <a:r>
              <a:rPr lang="de-DE" b="0" cap="none" dirty="0"/>
              <a:t> wird verlängert (Sonderregelungen gelten über den 30.09.2022 hinaus)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cap="none" dirty="0"/>
              <a:t>Senkung der Umsatzsteuer </a:t>
            </a:r>
            <a:r>
              <a:rPr lang="de-DE" b="0" cap="none" dirty="0"/>
              <a:t>für Gas von 19 Prozent auf 7 Prozent ab 01.01.2022 bis 31.03.2024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cap="none" dirty="0"/>
          </a:p>
          <a:p>
            <a:endParaRPr lang="de-DE" b="0" cap="none" dirty="0"/>
          </a:p>
          <a:p>
            <a:endParaRPr lang="de-DE" b="0" cap="none" dirty="0"/>
          </a:p>
          <a:p>
            <a:endParaRPr lang="de-DE" sz="2200" cap="none" dirty="0"/>
          </a:p>
          <a:p>
            <a:endParaRPr lang="de-DE" dirty="0"/>
          </a:p>
          <a:p>
            <a:pPr lvl="1"/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6438900" y="6446750"/>
            <a:ext cx="879899" cy="276999"/>
          </a:xfrm>
        </p:spPr>
        <p:txBody>
          <a:bodyPr/>
          <a:lstStyle/>
          <a:p>
            <a:fld id="{6E961B7F-6125-4A69-AD0C-AE6157C11A48}" type="datetime1">
              <a:rPr lang="de-DE" smtClean="0"/>
              <a:t>03.11.22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2019 Verbraucherzentrale Sachsen e.V.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F0-6F9E-4FA1-95B5-C7A94C1869B6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13" name="Onlinebild-Platzhalter 12"/>
          <p:cNvSpPr>
            <a:spLocks noGrp="1"/>
          </p:cNvSpPr>
          <p:nvPr>
            <p:ph type="clipArt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145660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kt 36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50344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C00000"/>
                </a:solidFill>
              </a:rPr>
              <a:t>Drittes Entlastungspaket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96000" y="1243965"/>
            <a:ext cx="8349538" cy="5484578"/>
          </a:xfrm>
        </p:spPr>
        <p:txBody>
          <a:bodyPr/>
          <a:lstStyle/>
          <a:p>
            <a:r>
              <a:rPr lang="de-DE" cap="none" dirty="0"/>
              <a:t>Weiterhin: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cap="none" dirty="0">
                <a:solidFill>
                  <a:srgbClr val="0070C0"/>
                </a:solidFill>
              </a:rPr>
              <a:t>49-Euro-Ticket </a:t>
            </a:r>
            <a:r>
              <a:rPr lang="de-DE" b="0" cap="none" dirty="0">
                <a:solidFill>
                  <a:srgbClr val="0070C0"/>
                </a:solidFill>
              </a:rPr>
              <a:t>(geplant ab 01.01.2023)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cap="none" dirty="0">
                <a:solidFill>
                  <a:srgbClr val="0070C0"/>
                </a:solidFill>
              </a:rPr>
              <a:t>Erhöhung beim C02-Preis </a:t>
            </a:r>
            <a:r>
              <a:rPr lang="de-DE" b="0" cap="none" dirty="0">
                <a:solidFill>
                  <a:srgbClr val="0070C0"/>
                </a:solidFill>
              </a:rPr>
              <a:t>wird um ein Jahr verschoben (von Anfang 2023 auf Anfang 2024)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cap="none" dirty="0"/>
              <a:t>Strompreisgrenze</a:t>
            </a:r>
            <a:r>
              <a:rPr lang="de-DE" b="0" cap="none" dirty="0"/>
              <a:t> mit Gewinnabschöpfung bei Energiefirmen finanzieren (europäische Einigung vorausgesetzt)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cap="none" dirty="0"/>
              <a:t>Strompreis für Basisverbrauch </a:t>
            </a:r>
            <a:r>
              <a:rPr lang="de-DE" b="0" cap="none" dirty="0"/>
              <a:t>wird vergünstigt (für einen gewissen Basisverbrauch an Strom soll ein vergünstigter Preis gelten)</a:t>
            </a:r>
          </a:p>
          <a:p>
            <a:endParaRPr lang="de-DE" b="0" cap="none" dirty="0"/>
          </a:p>
          <a:p>
            <a:r>
              <a:rPr lang="de-DE" cap="none" dirty="0"/>
              <a:t>-&gt; Volumen: 65 Mrd. Euro (zzgl. 30 Mrd. Euro Länder)</a:t>
            </a:r>
          </a:p>
          <a:p>
            <a:endParaRPr lang="de-DE" b="0" cap="none" dirty="0"/>
          </a:p>
          <a:p>
            <a:r>
              <a:rPr lang="de-DE" b="0" cap="none" dirty="0"/>
              <a:t>Stand: 01.11.2022</a:t>
            </a:r>
          </a:p>
          <a:p>
            <a:endParaRPr lang="de-DE" sz="2200" cap="none" dirty="0"/>
          </a:p>
          <a:p>
            <a:endParaRPr lang="de-DE" dirty="0"/>
          </a:p>
          <a:p>
            <a:pPr lvl="1"/>
            <a:r>
              <a:rPr lang="de-DE" dirty="0"/>
              <a:t>-&gt;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6438900" y="6446750"/>
            <a:ext cx="879899" cy="276999"/>
          </a:xfrm>
        </p:spPr>
        <p:txBody>
          <a:bodyPr/>
          <a:lstStyle/>
          <a:p>
            <a:fld id="{6E961B7F-6125-4A69-AD0C-AE6157C11A48}" type="datetime1">
              <a:rPr lang="de-DE" smtClean="0"/>
              <a:t>03.11.22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2019 Verbraucherzentrale Sachsen e.V.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F0-6F9E-4FA1-95B5-C7A94C1869B6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13" name="Onlinebild-Platzhalter 12"/>
          <p:cNvSpPr>
            <a:spLocks noGrp="1"/>
          </p:cNvSpPr>
          <p:nvPr>
            <p:ph type="clipArt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328900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kt 36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50344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C00000"/>
                </a:solidFill>
              </a:rPr>
              <a:t>Drittes Entlastungspaket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96000" y="1243965"/>
            <a:ext cx="8349538" cy="5179880"/>
          </a:xfrm>
        </p:spPr>
        <p:txBody>
          <a:bodyPr/>
          <a:lstStyle/>
          <a:p>
            <a:pPr lvl="0"/>
            <a:endParaRPr lang="de-DE" cap="none" dirty="0"/>
          </a:p>
          <a:p>
            <a:pPr lvl="0"/>
            <a:r>
              <a:rPr lang="de-DE" cap="none" dirty="0"/>
              <a:t>Unsere Bewertung: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b="0" cap="none" dirty="0"/>
              <a:t>Keine Lösung (Ausgleich) für drastisch steigende Energiepreise sowie allgemeine Preisentwicklung (insbesondere schwierig für Haushalte mit geringem und mittleren Einkommen, Familien, Alleinerziehende)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b="0" cap="none" dirty="0"/>
              <a:t>Eimalzahlungen mildern Problem nur kurzfristig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b="0" cap="none" dirty="0"/>
              <a:t>Keine Aussage zu Vermeidung von Energiesperren, Kreditmoratorien etc.</a:t>
            </a:r>
          </a:p>
          <a:p>
            <a:pPr lvl="0"/>
            <a:endParaRPr lang="de-DE" b="0" cap="none" dirty="0"/>
          </a:p>
          <a:p>
            <a:pPr lvl="0"/>
            <a:r>
              <a:rPr lang="de-DE" cap="none" dirty="0"/>
              <a:t>Richtig: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b="0" cap="none" dirty="0">
                <a:solidFill>
                  <a:srgbClr val="0070C0"/>
                </a:solidFill>
              </a:rPr>
              <a:t>Rücknahme der zum 01.10.2022 geplanten Gasumlage</a:t>
            </a:r>
          </a:p>
          <a:p>
            <a:pPr lvl="0"/>
            <a:endParaRPr lang="de-DE" b="0" cap="none" dirty="0"/>
          </a:p>
          <a:p>
            <a:endParaRPr lang="de-DE" sz="2200" cap="none" dirty="0"/>
          </a:p>
          <a:p>
            <a:endParaRPr lang="de-DE" dirty="0"/>
          </a:p>
          <a:p>
            <a:pPr lvl="1"/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6438900" y="6446750"/>
            <a:ext cx="879899" cy="276999"/>
          </a:xfrm>
        </p:spPr>
        <p:txBody>
          <a:bodyPr/>
          <a:lstStyle/>
          <a:p>
            <a:fld id="{6E961B7F-6125-4A69-AD0C-AE6157C11A48}" type="datetime1">
              <a:rPr lang="de-DE" smtClean="0"/>
              <a:t>03.11.22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2019 Verbraucherzentrale Sachsen e.V.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F0-6F9E-4FA1-95B5-C7A94C1869B6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13" name="Onlinebild-Platzhalter 12"/>
          <p:cNvSpPr>
            <a:spLocks noGrp="1"/>
          </p:cNvSpPr>
          <p:nvPr>
            <p:ph type="clipArt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70459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kt 36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50344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6000" y="170416"/>
            <a:ext cx="8349538" cy="923330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</a:rPr>
              <a:t>gaspreisbremse (Expertenkommission)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96000" y="1243965"/>
            <a:ext cx="8349538" cy="670337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cap="none" dirty="0">
                <a:solidFill>
                  <a:srgbClr val="0070C0"/>
                </a:solidFill>
              </a:rPr>
              <a:t>Übernahme der </a:t>
            </a:r>
            <a:r>
              <a:rPr lang="de-DE" cap="none" dirty="0">
                <a:solidFill>
                  <a:srgbClr val="0070C0"/>
                </a:solidFill>
              </a:rPr>
              <a:t>Abschlagszahlung für Gas und Fernwärme im Dezember 2022 </a:t>
            </a:r>
            <a:r>
              <a:rPr lang="de-DE" b="0" cap="none" dirty="0">
                <a:solidFill>
                  <a:srgbClr val="0070C0"/>
                </a:solidFill>
              </a:rPr>
              <a:t>(Basis September 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cap="none" dirty="0">
                <a:solidFill>
                  <a:srgbClr val="0070C0"/>
                </a:solidFill>
              </a:rPr>
              <a:t>ab April </a:t>
            </a:r>
            <a:r>
              <a:rPr lang="de-DE" cap="none" dirty="0">
                <a:solidFill>
                  <a:srgbClr val="0070C0"/>
                </a:solidFill>
              </a:rPr>
              <a:t>Gaspreisbremse</a:t>
            </a:r>
            <a:r>
              <a:rPr lang="de-DE" b="0" cap="none" dirty="0">
                <a:solidFill>
                  <a:srgbClr val="0070C0"/>
                </a:solidFill>
              </a:rPr>
              <a:t> (Grundkontingent bei 80% des für September 2022 veranschlagten Verbrauchs: maximal 12 Cent pro Kilowattstunde bei Gas, 9.5 Cent pro Kilowattstunde bei Fernwärme)</a:t>
            </a:r>
            <a:endParaRPr lang="de-DE" b="0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cap="none" dirty="0">
                <a:solidFill>
                  <a:srgbClr val="0070C0"/>
                </a:solidFill>
              </a:rPr>
              <a:t>Strompreisgrenze</a:t>
            </a:r>
            <a:r>
              <a:rPr lang="de-DE" b="0" cap="none" dirty="0">
                <a:solidFill>
                  <a:srgbClr val="0070C0"/>
                </a:solidFill>
              </a:rPr>
              <a:t> (ab März 2023 soll 80 Prozent des geschätzten Vorjahresverbrauchs gedeckelt werden, finanzieren sollen die Entlastung der Verbraucher die Energiekonzerne)</a:t>
            </a:r>
          </a:p>
          <a:p>
            <a:endParaRPr lang="de-DE" b="0" cap="none" dirty="0"/>
          </a:p>
          <a:p>
            <a:r>
              <a:rPr lang="de-DE" cap="none" dirty="0"/>
              <a:t>-&gt; Volumen: gesamt 200 Mrd. Euro</a:t>
            </a:r>
          </a:p>
          <a:p>
            <a:endParaRPr lang="de-DE" cap="none" dirty="0"/>
          </a:p>
          <a:p>
            <a:r>
              <a:rPr lang="de-DE" cap="none" dirty="0"/>
              <a:t>Zeitplan: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cap="none" dirty="0">
                <a:solidFill>
                  <a:srgbClr val="0070C0"/>
                </a:solidFill>
              </a:rPr>
              <a:t>Koalitionsausschuss 07.11.2022, Bund- Länder- Verhandlungen am 02.11.2022, Behandlung im Kabinett am 18.11.2022, 02.12.2022 Bundestag, 16.12.2022 Bundesrat</a:t>
            </a:r>
          </a:p>
          <a:p>
            <a:endParaRPr lang="de-DE" b="0" cap="none" dirty="0"/>
          </a:p>
          <a:p>
            <a:endParaRPr lang="de-DE" sz="2200" cap="none" dirty="0"/>
          </a:p>
          <a:p>
            <a:endParaRPr lang="de-DE" dirty="0"/>
          </a:p>
          <a:p>
            <a:pPr lvl="1"/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6438900" y="6446750"/>
            <a:ext cx="879899" cy="276999"/>
          </a:xfrm>
        </p:spPr>
        <p:txBody>
          <a:bodyPr/>
          <a:lstStyle/>
          <a:p>
            <a:fld id="{6E961B7F-6125-4A69-AD0C-AE6157C11A48}" type="datetime1">
              <a:rPr lang="de-DE" smtClean="0"/>
              <a:t>03.11.22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2019 Verbraucherzentrale Sachsen e.V.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F0-6F9E-4FA1-95B5-C7A94C1869B6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13" name="Onlinebild-Platzhalter 12"/>
          <p:cNvSpPr>
            <a:spLocks noGrp="1"/>
          </p:cNvSpPr>
          <p:nvPr>
            <p:ph type="clipArt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127455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arissa">
  <a:themeElements>
    <a:clrScheme name="Verbraucherzentrale">
      <a:dk1>
        <a:sysClr val="windowText" lastClr="000000"/>
      </a:dk1>
      <a:lt1>
        <a:sysClr val="window" lastClr="FFFFFF"/>
      </a:lt1>
      <a:dk2>
        <a:srgbClr val="000000"/>
      </a:dk2>
      <a:lt2>
        <a:srgbClr val="C83F3F"/>
      </a:lt2>
      <a:accent1>
        <a:srgbClr val="4B4B4D"/>
      </a:accent1>
      <a:accent2>
        <a:srgbClr val="B1C800"/>
      </a:accent2>
      <a:accent3>
        <a:srgbClr val="66B257"/>
      </a:accent3>
      <a:accent4>
        <a:srgbClr val="009BDE"/>
      </a:accent4>
      <a:accent5>
        <a:srgbClr val="0068AE"/>
      </a:accent5>
      <a:accent6>
        <a:srgbClr val="6B368A"/>
      </a:accent6>
      <a:hlink>
        <a:srgbClr val="009BDE"/>
      </a:hlink>
      <a:folHlink>
        <a:srgbClr val="4B4B4D"/>
      </a:folHlink>
    </a:clrScheme>
    <a:fontScheme name="Verbraucherzentra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1470</Words>
  <Application>Microsoft Macintosh PowerPoint</Application>
  <PresentationFormat>Bildschirmpräsentation (4:3)</PresentationFormat>
  <Paragraphs>261</Paragraphs>
  <Slides>24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Arial</vt:lpstr>
      <vt:lpstr>Calibri</vt:lpstr>
      <vt:lpstr>Wingdings</vt:lpstr>
      <vt:lpstr>Larissa</vt:lpstr>
      <vt:lpstr>think-cell Folie</vt:lpstr>
      <vt:lpstr>Wie kommen Familien durch die energiekrise? </vt:lpstr>
      <vt:lpstr>Aktuelle situation</vt:lpstr>
      <vt:lpstr>fakten</vt:lpstr>
      <vt:lpstr>Maßnahmen  bund</vt:lpstr>
      <vt:lpstr>Drittes Entlastungspaket </vt:lpstr>
      <vt:lpstr>Drittes Entlastungspaket </vt:lpstr>
      <vt:lpstr>Drittes Entlastungspaket </vt:lpstr>
      <vt:lpstr>Drittes Entlastungspaket </vt:lpstr>
      <vt:lpstr>gaspreisbremse (Expertenkommission)</vt:lpstr>
      <vt:lpstr>gaspreisbremse </vt:lpstr>
      <vt:lpstr>Landesprogramme </vt:lpstr>
      <vt:lpstr>Unterstützung für verbraucher der region</vt:lpstr>
      <vt:lpstr>Beratungsstellen</vt:lpstr>
      <vt:lpstr>Vzs unterstützungsangebote</vt:lpstr>
      <vt:lpstr>Rechtsberatung</vt:lpstr>
      <vt:lpstr>ENERGIEberatung</vt:lpstr>
      <vt:lpstr>ENERGIEberatung</vt:lpstr>
      <vt:lpstr>ENERGIEberatung</vt:lpstr>
      <vt:lpstr>ENERGIEberatung: beispiele</vt:lpstr>
      <vt:lpstr>ENERGIEberatung: beispiele</vt:lpstr>
      <vt:lpstr>Online-vorträge (Auszug)</vt:lpstr>
      <vt:lpstr>Beratungsstelle vor ort</vt:lpstr>
      <vt:lpstr> Beratungsstelle chemnitz Zschopauer Straße 107 09126 Chemnitz Telefon: 0371/431500   </vt:lpstr>
      <vt:lpstr>Impressum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Windows-Benutzer</dc:creator>
  <cp:lastModifiedBy>Michael Hummel</cp:lastModifiedBy>
  <cp:revision>215</cp:revision>
  <cp:lastPrinted>2020-03-02T12:15:15Z</cp:lastPrinted>
  <dcterms:created xsi:type="dcterms:W3CDTF">2016-01-06T11:59:04Z</dcterms:created>
  <dcterms:modified xsi:type="dcterms:W3CDTF">2022-11-03T12:03:40Z</dcterms:modified>
</cp:coreProperties>
</file>